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4.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72" r:id="rId3"/>
    <p:sldId id="258" r:id="rId4"/>
    <p:sldId id="329" r:id="rId5"/>
    <p:sldId id="331" r:id="rId6"/>
    <p:sldId id="333" r:id="rId7"/>
    <p:sldId id="273" r:id="rId8"/>
    <p:sldId id="335" r:id="rId9"/>
    <p:sldId id="332" r:id="rId10"/>
    <p:sldId id="334" r:id="rId11"/>
    <p:sldId id="336" r:id="rId12"/>
    <p:sldId id="338" r:id="rId13"/>
    <p:sldId id="337" r:id="rId14"/>
    <p:sldId id="324" r:id="rId15"/>
    <p:sldId id="327" r:id="rId16"/>
    <p:sldId id="325" r:id="rId17"/>
    <p:sldId id="328" r:id="rId18"/>
    <p:sldId id="320" r:id="rId19"/>
    <p:sldId id="319" r:id="rId20"/>
    <p:sldId id="321" r:id="rId21"/>
    <p:sldId id="322" r:id="rId22"/>
    <p:sldId id="323" r:id="rId23"/>
    <p:sldId id="275" r:id="rId24"/>
    <p:sldId id="315" r:id="rId25"/>
    <p:sldId id="314" r:id="rId26"/>
    <p:sldId id="316" r:id="rId27"/>
    <p:sldId id="317" r:id="rId28"/>
    <p:sldId id="318" r:id="rId29"/>
    <p:sldId id="347" r:id="rId30"/>
    <p:sldId id="346" r:id="rId31"/>
    <p:sldId id="306" r:id="rId32"/>
    <p:sldId id="309" r:id="rId33"/>
    <p:sldId id="310" r:id="rId34"/>
    <p:sldId id="311" r:id="rId35"/>
    <p:sldId id="312" r:id="rId36"/>
    <p:sldId id="308" r:id="rId37"/>
    <p:sldId id="313" r:id="rId38"/>
    <p:sldId id="301" r:id="rId39"/>
    <p:sldId id="302" r:id="rId40"/>
    <p:sldId id="303" r:id="rId41"/>
    <p:sldId id="304" r:id="rId42"/>
    <p:sldId id="305" r:id="rId43"/>
    <p:sldId id="339" r:id="rId44"/>
    <p:sldId id="342" r:id="rId45"/>
    <p:sldId id="343" r:id="rId46"/>
    <p:sldId id="344" r:id="rId47"/>
    <p:sldId id="340" r:id="rId48"/>
    <p:sldId id="345" r:id="rId49"/>
    <p:sldId id="261" r:id="rId50"/>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46" autoAdjust="0"/>
    <p:restoredTop sz="96357" autoAdjust="0"/>
  </p:normalViewPr>
  <p:slideViewPr>
    <p:cSldViewPr snapToGrid="0">
      <p:cViewPr varScale="1">
        <p:scale>
          <a:sx n="114" d="100"/>
          <a:sy n="114" d="100"/>
        </p:scale>
        <p:origin x="522" y="102"/>
      </p:cViewPr>
      <p:guideLst/>
    </p:cSldViewPr>
  </p:slideViewPr>
  <p:notesTextViewPr>
    <p:cViewPr>
      <p:scale>
        <a:sx n="3" d="2"/>
        <a:sy n="3" d="2"/>
      </p:scale>
      <p:origin x="0" y="0"/>
    </p:cViewPr>
  </p:notesTextViewPr>
  <p:sorterViewPr>
    <p:cViewPr>
      <p:scale>
        <a:sx n="66" d="100"/>
        <a:sy n="66" d="100"/>
      </p:scale>
      <p:origin x="0" y="-1386"/>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B80212D-77C9-490F-9650-920CF19065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B4F8A02-29A2-4CD9-BB7D-3DD01C049B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F64460-0ABB-420D-96D4-947FCC4877B6}" type="datetimeFigureOut">
              <a:rPr lang="zh-CN" altLang="en-US" smtClean="0"/>
              <a:t>2021/12/8</a:t>
            </a:fld>
            <a:endParaRPr lang="zh-CN" altLang="en-US"/>
          </a:p>
        </p:txBody>
      </p:sp>
      <p:sp>
        <p:nvSpPr>
          <p:cNvPr id="4" name="页脚占位符 3">
            <a:extLst>
              <a:ext uri="{FF2B5EF4-FFF2-40B4-BE49-F238E27FC236}">
                <a16:creationId xmlns:a16="http://schemas.microsoft.com/office/drawing/2014/main" id="{E3237F79-CBEE-4A37-891C-023F7BEC57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28EF5BD-5552-4B6F-975A-3C362AB4D0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0A4564-5B68-481F-BB09-FE0C566B3DA3}" type="slidenum">
              <a:rPr lang="zh-CN" altLang="en-US" smtClean="0"/>
              <a:t>‹#›</a:t>
            </a:fld>
            <a:endParaRPr lang="zh-CN" altLang="en-US"/>
          </a:p>
        </p:txBody>
      </p:sp>
    </p:spTree>
    <p:extLst>
      <p:ext uri="{BB962C8B-B14F-4D97-AF65-F5344CB8AC3E}">
        <p14:creationId xmlns:p14="http://schemas.microsoft.com/office/powerpoint/2010/main" val="31581494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2021/12/8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zhihu.com/search?q=%E8%8A%82%E7%82%B9%E7%BC%96%E7%A0%81%E5%99%A8&amp;search_source=Entity&amp;hybrid_search_source=Entity&amp;hybrid_search_extra=%7B%22sourceType%22%3A%22article%22%2C%22sourceId%22%3A109768720%7D"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zhihu.com/search?q=%E4%BD%8D%E7%BD%AE%E4%BF%A1%E6%81%AF&amp;search_source=Entity&amp;hybrid_search_source=Entity&amp;hybrid_search_extra=%7B%22sourceType%22%3A%22article%22%2C%22sourceId%22%3A109768720%7D"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zhihu.com/search?q=%E4%BA%8C%E5%85%83%E5%88%86%E7%B1%BB&amp;search_source=Entity&amp;hybrid_search_source=Entity&amp;hybrid_search_extra=%7B%22sourceType%22%3A%22article%22%2C%22sourceId%22%3A109768720%7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zhihu.com/search?q=%E7%BA%BF%E6%80%A7%E5%88%86%E7%B1%BB%E5%99%A8&amp;search_source=Entity&amp;hybrid_search_source=Entity&amp;hybrid_search_extra=%7B%22sourceType%22%3A%22article%22%2C%22sourceId%22%3A109768720%7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b="0" i="0" kern="1200" dirty="0">
                <a:solidFill>
                  <a:schemeClr val="tx1"/>
                </a:solidFill>
                <a:effectLst/>
                <a:latin typeface="+mn-lt"/>
                <a:ea typeface="+mn-ea"/>
                <a:cs typeface="+mn-cs"/>
              </a:rPr>
              <a:t>由于图是一种离散的数据结构，且一些常见的图学习任务中，数据之间往往存在紧密的关联（如链接预测）。</a:t>
            </a:r>
            <a:endParaRPr lang="en-US" altLang="zh-CN" sz="1200" b="0" i="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目前大部分的研究主要是集中在：如何针对这些特性设计自监督学习算法、如何更好地帮助学习图表示、节点表示。</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11</a:t>
            </a:fld>
            <a:endParaRPr lang="zh-CN" altLang="en-US"/>
          </a:p>
        </p:txBody>
      </p:sp>
    </p:spTree>
    <p:extLst>
      <p:ext uri="{BB962C8B-B14F-4D97-AF65-F5344CB8AC3E}">
        <p14:creationId xmlns:p14="http://schemas.microsoft.com/office/powerpoint/2010/main" val="70413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通过对输入图的某部分进行随机遮掩，基于领域上可观察的结点和边，然后对其进行预测和重构，从而得到新的子图，从而实现大规模图上的预训练。</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12</a:t>
            </a:fld>
            <a:endParaRPr lang="zh-CN" altLang="en-US"/>
          </a:p>
        </p:txBody>
      </p:sp>
    </p:spTree>
    <p:extLst>
      <p:ext uri="{BB962C8B-B14F-4D97-AF65-F5344CB8AC3E}">
        <p14:creationId xmlns:p14="http://schemas.microsoft.com/office/powerpoint/2010/main" val="2858570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b="0" i="0" kern="1200" dirty="0">
                <a:solidFill>
                  <a:schemeClr val="tx1"/>
                </a:solidFill>
                <a:effectLst/>
                <a:latin typeface="+mn-lt"/>
                <a:ea typeface="+mn-ea"/>
                <a:cs typeface="+mn-cs"/>
              </a:rPr>
              <a:t>常见的图对比学习算法由下述步骤组成：</a:t>
            </a:r>
            <a:endParaRPr lang="en-US" altLang="zh-CN" dirty="0"/>
          </a:p>
          <a:p>
            <a:pPr>
              <a:lnSpc>
                <a:spcPct val="150000"/>
              </a:lnSpc>
            </a:pPr>
            <a:r>
              <a:rPr lang="en-US" altLang="zh-CN" dirty="0"/>
              <a:t>1. </a:t>
            </a:r>
            <a:r>
              <a:rPr lang="zh-CN" altLang="en-US" dirty="0"/>
              <a:t>随机采样一批（</a:t>
            </a:r>
            <a:r>
              <a:rPr lang="en-US" altLang="zh-CN" dirty="0"/>
              <a:t>batch</a:t>
            </a:r>
            <a:r>
              <a:rPr lang="zh-CN" altLang="en-US" dirty="0"/>
              <a:t>）图；</a:t>
            </a:r>
          </a:p>
          <a:p>
            <a:pPr>
              <a:lnSpc>
                <a:spcPct val="150000"/>
              </a:lnSpc>
            </a:pPr>
            <a:r>
              <a:rPr lang="en-US" altLang="zh-CN" dirty="0"/>
              <a:t>2. </a:t>
            </a:r>
            <a:r>
              <a:rPr lang="zh-CN" altLang="en-US" dirty="0"/>
              <a:t>对每一个图进行两次随机的数据增强（如删除若干条边（</a:t>
            </a:r>
            <a:r>
              <a:rPr lang="en-US" altLang="zh-CN" dirty="0"/>
              <a:t>edge</a:t>
            </a:r>
            <a:r>
              <a:rPr lang="zh-CN" altLang="en-US" dirty="0"/>
              <a:t>）），增强后两个新图称为视图（</a:t>
            </a:r>
            <a:r>
              <a:rPr lang="en-US" altLang="zh-CN" dirty="0"/>
              <a:t>View</a:t>
            </a:r>
            <a:r>
              <a:rPr lang="zh-CN" altLang="en-US" dirty="0"/>
              <a:t>）；</a:t>
            </a:r>
          </a:p>
          <a:p>
            <a:pPr>
              <a:lnSpc>
                <a:spcPct val="150000"/>
              </a:lnSpc>
            </a:pPr>
            <a:r>
              <a:rPr lang="en-US" altLang="zh-CN" dirty="0"/>
              <a:t>3. </a:t>
            </a:r>
            <a:r>
              <a:rPr lang="zh-CN" altLang="en-US" dirty="0"/>
              <a:t>使用待训练的 </a:t>
            </a:r>
            <a:r>
              <a:rPr lang="en-US" altLang="zh-CN" dirty="0"/>
              <a:t>GNN </a:t>
            </a:r>
            <a:r>
              <a:rPr lang="zh-CN" altLang="en-US" dirty="0"/>
              <a:t>对 </a:t>
            </a:r>
            <a:r>
              <a:rPr lang="en-US" altLang="zh-CN" dirty="0"/>
              <a:t>View </a:t>
            </a:r>
            <a:r>
              <a:rPr lang="zh-CN" altLang="en-US" dirty="0"/>
              <a:t>进行编码，得到节点表示向量（</a:t>
            </a:r>
            <a:r>
              <a:rPr lang="en-US" altLang="zh-CN" dirty="0"/>
              <a:t>node representation</a:t>
            </a:r>
            <a:r>
              <a:rPr lang="zh-CN" altLang="en-US" dirty="0"/>
              <a:t>）和图表示向量（</a:t>
            </a:r>
            <a:r>
              <a:rPr lang="en-US" altLang="zh-CN" dirty="0"/>
              <a:t>graph representations</a:t>
            </a:r>
            <a:r>
              <a:rPr lang="zh-CN" altLang="en-US" dirty="0"/>
              <a:t>）；</a:t>
            </a:r>
          </a:p>
          <a:p>
            <a:pPr>
              <a:lnSpc>
                <a:spcPct val="150000"/>
              </a:lnSpc>
            </a:pPr>
            <a:r>
              <a:rPr lang="en-US" altLang="zh-CN" dirty="0"/>
              <a:t>4. </a:t>
            </a:r>
            <a:r>
              <a:rPr lang="zh-CN" altLang="en-US" dirty="0"/>
              <a:t>根据上述表示向量计算 </a:t>
            </a:r>
            <a:r>
              <a:rPr lang="en-US" altLang="zh-CN" dirty="0" err="1"/>
              <a:t>InfoNCE</a:t>
            </a:r>
            <a:r>
              <a:rPr lang="en-US" altLang="zh-CN" dirty="0"/>
              <a:t> </a:t>
            </a:r>
            <a:r>
              <a:rPr lang="zh-CN" altLang="en-US" dirty="0"/>
              <a:t>损失，其中由同一个 </a:t>
            </a:r>
            <a:r>
              <a:rPr lang="en-US" altLang="zh-CN" dirty="0"/>
              <a:t>graph </a:t>
            </a:r>
            <a:r>
              <a:rPr lang="zh-CN" altLang="en-US" dirty="0"/>
              <a:t>增强出来的 </a:t>
            </a:r>
            <a:r>
              <a:rPr lang="en-US" altLang="zh-CN" dirty="0"/>
              <a:t>view </a:t>
            </a:r>
            <a:r>
              <a:rPr lang="zh-CN" altLang="en-US" dirty="0"/>
              <a:t>的表示相互靠近，由不同的 </a:t>
            </a:r>
            <a:r>
              <a:rPr lang="en-US" altLang="zh-CN" dirty="0"/>
              <a:t>graph </a:t>
            </a:r>
            <a:r>
              <a:rPr lang="zh-CN" altLang="en-US" dirty="0"/>
              <a:t>增强得到的 </a:t>
            </a:r>
            <a:r>
              <a:rPr lang="en-US" altLang="zh-CN" dirty="0"/>
              <a:t>view </a:t>
            </a:r>
            <a:r>
              <a:rPr lang="zh-CN" altLang="en-US" dirty="0"/>
              <a:t>的表示相互远离；</a:t>
            </a:r>
          </a:p>
          <a:p>
            <a:pPr marL="0" indent="0">
              <a:buNone/>
            </a:pPr>
            <a:endParaRPr lang="en-US" altLang="zh-CN" dirty="0"/>
          </a:p>
          <a:p>
            <a:r>
              <a:rPr lang="zh-CN" altLang="en-US" sz="1200" b="0" i="0" kern="1200" dirty="0">
                <a:solidFill>
                  <a:schemeClr val="tx1"/>
                </a:solidFill>
                <a:effectLst/>
                <a:latin typeface="+mn-lt"/>
                <a:ea typeface="+mn-ea"/>
                <a:cs typeface="+mn-cs"/>
              </a:rPr>
              <a:t>在这个流程下，对 </a:t>
            </a:r>
            <a:r>
              <a:rPr lang="en-US" altLang="zh-CN" sz="1200" b="0" i="0" kern="1200" dirty="0">
                <a:solidFill>
                  <a:schemeClr val="tx1"/>
                </a:solidFill>
                <a:effectLst/>
                <a:latin typeface="+mn-lt"/>
                <a:ea typeface="+mn-ea"/>
                <a:cs typeface="+mn-cs"/>
              </a:rPr>
              <a:t>graph </a:t>
            </a:r>
            <a:r>
              <a:rPr lang="zh-CN" altLang="en-US" sz="1200" b="0" i="0" kern="1200" dirty="0">
                <a:solidFill>
                  <a:schemeClr val="tx1"/>
                </a:solidFill>
                <a:effectLst/>
                <a:latin typeface="+mn-lt"/>
                <a:ea typeface="+mn-ea"/>
                <a:cs typeface="+mn-cs"/>
              </a:rPr>
              <a:t>应用对比学习，与对其它类型数据（如图像、文本）应用的区别在于：</a:t>
            </a:r>
          </a:p>
          <a:p>
            <a:r>
              <a:rPr lang="zh-CN" altLang="en-US" sz="1200" b="1" i="0" kern="1200" dirty="0">
                <a:solidFill>
                  <a:schemeClr val="tx1"/>
                </a:solidFill>
                <a:effectLst/>
                <a:latin typeface="+mn-lt"/>
                <a:ea typeface="+mn-ea"/>
                <a:cs typeface="+mn-cs"/>
              </a:rPr>
              <a:t>数据增强</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CV </a:t>
            </a:r>
            <a:r>
              <a:rPr lang="zh-CN" altLang="en-US" sz="1200" b="0" i="0" kern="1200" dirty="0">
                <a:solidFill>
                  <a:schemeClr val="tx1"/>
                </a:solidFill>
                <a:effectLst/>
                <a:latin typeface="+mn-lt"/>
                <a:ea typeface="+mn-ea"/>
                <a:cs typeface="+mn-cs"/>
              </a:rPr>
              <a:t>领域一般通过随机对图片进行裁剪、旋转等操作产生增强后的数据，那如何对 </a:t>
            </a:r>
            <a:r>
              <a:rPr lang="en-US" altLang="zh-CN" sz="1200" b="0" i="0" kern="1200" dirty="0">
                <a:solidFill>
                  <a:schemeClr val="tx1"/>
                </a:solidFill>
                <a:effectLst/>
                <a:latin typeface="+mn-lt"/>
                <a:ea typeface="+mn-ea"/>
                <a:cs typeface="+mn-cs"/>
              </a:rPr>
              <a:t>graph </a:t>
            </a:r>
            <a:r>
              <a:rPr lang="zh-CN" altLang="en-US" sz="1200" b="0" i="0" kern="1200" dirty="0">
                <a:solidFill>
                  <a:schemeClr val="tx1"/>
                </a:solidFill>
                <a:effectLst/>
                <a:latin typeface="+mn-lt"/>
                <a:ea typeface="+mn-ea"/>
                <a:cs typeface="+mn-cs"/>
              </a:rPr>
              <a:t>进行数据增强？</a:t>
            </a:r>
          </a:p>
          <a:p>
            <a:r>
              <a:rPr lang="zh-CN" altLang="en-US" sz="1200" b="1" i="0" kern="1200" dirty="0">
                <a:solidFill>
                  <a:schemeClr val="tx1"/>
                </a:solidFill>
                <a:effectLst/>
                <a:latin typeface="+mn-lt"/>
                <a:ea typeface="+mn-ea"/>
                <a:cs typeface="+mn-cs"/>
              </a:rPr>
              <a:t>对比层次</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GNN </a:t>
            </a:r>
            <a:r>
              <a:rPr lang="zh-CN" altLang="en-US" sz="1200" b="0" i="0" kern="1200" dirty="0">
                <a:solidFill>
                  <a:schemeClr val="tx1"/>
                </a:solidFill>
                <a:effectLst/>
                <a:latin typeface="+mn-lt"/>
                <a:ea typeface="+mn-ea"/>
                <a:cs typeface="+mn-cs"/>
              </a:rPr>
              <a:t>编码后我们可以同时得到节点级别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图级别的两个层次的表示，那么对比的目标应该设计在哪个层次？</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13</a:t>
            </a:fld>
            <a:endParaRPr lang="zh-CN" altLang="en-US"/>
          </a:p>
        </p:txBody>
      </p:sp>
    </p:spTree>
    <p:extLst>
      <p:ext uri="{BB962C8B-B14F-4D97-AF65-F5344CB8AC3E}">
        <p14:creationId xmlns:p14="http://schemas.microsoft.com/office/powerpoint/2010/main" val="1933562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我们提出了一个</a:t>
            </a:r>
            <a:r>
              <a:rPr lang="en" altLang="zh-CN" sz="1200" b="0" i="0" kern="1200" dirty="0">
                <a:solidFill>
                  <a:schemeClr val="tx1"/>
                </a:solidFill>
                <a:effectLst/>
                <a:latin typeface="+mn-lt"/>
                <a:ea typeface="+mn-ea"/>
                <a:cs typeface="+mn-cs"/>
              </a:rPr>
              <a:t>GNNs</a:t>
            </a:r>
            <a:r>
              <a:rPr lang="zh-CN" altLang="en-US" sz="1200" b="0" i="0" kern="1200" dirty="0">
                <a:solidFill>
                  <a:schemeClr val="tx1"/>
                </a:solidFill>
                <a:effectLst/>
                <a:latin typeface="+mn-lt"/>
                <a:ea typeface="+mn-ea"/>
                <a:cs typeface="+mn-cs"/>
              </a:rPr>
              <a:t>预训练策略，并证明了其在硬迁移学习问题上超出分布部分的泛化能力和有效性。其关键思想是使用易于访问的节点级信息，并鼓励</a:t>
            </a:r>
            <a:r>
              <a:rPr lang="en" altLang="zh-CN" sz="1200" b="0" i="0" kern="1200" dirty="0">
                <a:solidFill>
                  <a:schemeClr val="tx1"/>
                </a:solidFill>
                <a:effectLst/>
                <a:latin typeface="+mn-lt"/>
                <a:ea typeface="+mn-ea"/>
                <a:cs typeface="+mn-cs"/>
              </a:rPr>
              <a:t>GNNs</a:t>
            </a:r>
            <a:r>
              <a:rPr lang="zh-CN" altLang="en-US" sz="1200" b="0" i="0" kern="1200" dirty="0">
                <a:solidFill>
                  <a:schemeClr val="tx1"/>
                </a:solidFill>
                <a:effectLst/>
                <a:latin typeface="+mn-lt"/>
                <a:ea typeface="+mn-ea"/>
                <a:cs typeface="+mn-cs"/>
              </a:rPr>
              <a:t>捕获关于节点和边缘的领域特定知识。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之前图节点表示的无监督学习主要分为两类：</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）使用基于局部随机游走的目标的方法</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训练</a:t>
            </a:r>
            <a:r>
              <a:rPr lang="zh-CN" altLang="en-US" sz="1200" b="0" i="0" u="none" strike="noStrike" kern="1200" dirty="0">
                <a:solidFill>
                  <a:schemeClr val="tx1"/>
                </a:solidFill>
                <a:effectLst/>
                <a:latin typeface="+mn-lt"/>
                <a:ea typeface="+mn-ea"/>
                <a:cs typeface="+mn-cs"/>
                <a:hlinkClick r:id="rId3"/>
              </a:rPr>
              <a:t>节点编码器</a:t>
            </a:r>
            <a:r>
              <a:rPr lang="zh-CN" altLang="en-US" sz="1200" b="0" i="0" kern="1200" dirty="0">
                <a:solidFill>
                  <a:schemeClr val="tx1"/>
                </a:solidFill>
                <a:effectLst/>
                <a:latin typeface="+mn-lt"/>
                <a:ea typeface="+mn-ea"/>
                <a:cs typeface="+mn-cs"/>
              </a:rPr>
              <a:t>的方法，该编码器使局部节点表示和集合全局图表示之间的相互信息最大化，例如</a:t>
            </a:r>
            <a:r>
              <a:rPr lang="en" altLang="zh-CN" sz="1200" b="0" i="0" kern="1200" dirty="0">
                <a:solidFill>
                  <a:schemeClr val="tx1"/>
                </a:solidFill>
                <a:effectLst/>
                <a:latin typeface="+mn-lt"/>
                <a:ea typeface="+mn-ea"/>
                <a:cs typeface="+mn-cs"/>
              </a:rPr>
              <a:t>Deep Graph Infomax</a:t>
            </a:r>
            <a:r>
              <a:rPr lang="zh-CN" altLang="en-US" sz="1200" b="0" i="0" kern="1200" dirty="0">
                <a:solidFill>
                  <a:schemeClr val="tx1"/>
                </a:solidFill>
                <a:effectLst/>
                <a:latin typeface="+mn-lt"/>
                <a:ea typeface="+mn-ea"/>
                <a:cs typeface="+mn-cs"/>
              </a:rPr>
              <a:t>所有这些方法都鼓励邻近节点具有相似的嵌入，并最初提出并评估了用于节点分类和链路预测的方法。</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然而，对于图级预测任务来说，这</a:t>
            </a:r>
            <a:r>
              <a:rPr lang="zh-CN" altLang="en-US" sz="1200" b="1" i="0" kern="1200" dirty="0">
                <a:solidFill>
                  <a:schemeClr val="tx1"/>
                </a:solidFill>
                <a:effectLst/>
                <a:latin typeface="+mn-lt"/>
                <a:ea typeface="+mn-ea"/>
                <a:cs typeface="+mn-cs"/>
              </a:rPr>
              <a:t>可能不是最优的</a:t>
            </a:r>
            <a:r>
              <a:rPr lang="zh-CN" altLang="en-US" sz="1200" b="0" i="0" kern="1200" dirty="0">
                <a:solidFill>
                  <a:schemeClr val="tx1"/>
                </a:solidFill>
                <a:effectLst/>
                <a:latin typeface="+mn-lt"/>
                <a:ea typeface="+mn-ea"/>
                <a:cs typeface="+mn-cs"/>
              </a:rPr>
              <a:t>，在图级预测任务中，捕获局部邻域的结构相似性通常比</a:t>
            </a:r>
            <a:r>
              <a:rPr lang="zh-CN" altLang="en-US" sz="1200" b="0" i="0" u="none" strike="noStrike" kern="1200" dirty="0">
                <a:solidFill>
                  <a:schemeClr val="tx1"/>
                </a:solidFill>
                <a:effectLst/>
                <a:latin typeface="+mn-lt"/>
                <a:ea typeface="+mn-ea"/>
                <a:cs typeface="+mn-cs"/>
                <a:hlinkClick r:id="rId4"/>
              </a:rPr>
              <a:t>位置信息</a:t>
            </a:r>
            <a:r>
              <a:rPr lang="zh-CN" altLang="en-US" sz="1200" b="0" i="0" kern="1200" dirty="0">
                <a:solidFill>
                  <a:schemeClr val="tx1"/>
                </a:solidFill>
                <a:effectLst/>
                <a:latin typeface="+mn-lt"/>
                <a:ea typeface="+mn-ea"/>
                <a:cs typeface="+mn-cs"/>
              </a:rPr>
              <a:t>更重要</a:t>
            </a:r>
          </a:p>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14</a:t>
            </a:fld>
            <a:endParaRPr lang="zh-CN" altLang="en-US"/>
          </a:p>
        </p:txBody>
      </p:sp>
    </p:spTree>
    <p:extLst>
      <p:ext uri="{BB962C8B-B14F-4D97-AF65-F5344CB8AC3E}">
        <p14:creationId xmlns:p14="http://schemas.microsoft.com/office/powerpoint/2010/main" val="1941375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a:t>
            </a:r>
            <a:r>
              <a:rPr lang="en" altLang="zh-CN" sz="1200" b="0" i="0" kern="1200" dirty="0">
                <a:solidFill>
                  <a:schemeClr val="tx1"/>
                </a:solidFill>
                <a:effectLst/>
                <a:latin typeface="+mn-lt"/>
                <a:ea typeface="+mn-ea"/>
                <a:cs typeface="+mn-cs"/>
              </a:rPr>
              <a:t>GNNs</a:t>
            </a:r>
            <a:r>
              <a:rPr lang="zh-CN" altLang="en-US" sz="1200" b="0" i="0" kern="1200" dirty="0">
                <a:solidFill>
                  <a:schemeClr val="tx1"/>
                </a:solidFill>
                <a:effectLst/>
                <a:latin typeface="+mn-lt"/>
                <a:ea typeface="+mn-ea"/>
                <a:cs typeface="+mn-cs"/>
              </a:rPr>
              <a:t>的节点级预训练，我们的方法是使用容易获得的未标记数据，并使用自然图分布来捕获图中特定领域的知识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规则。接下来，我们提出了两种自监督方法：上下文预测（</a:t>
            </a:r>
            <a:r>
              <a:rPr lang="en" altLang="zh-CN" sz="1200" b="0" i="0" kern="1200" dirty="0">
                <a:solidFill>
                  <a:schemeClr val="tx1"/>
                </a:solidFill>
                <a:effectLst/>
                <a:latin typeface="+mn-lt"/>
                <a:ea typeface="+mn-ea"/>
                <a:cs typeface="+mn-cs"/>
              </a:rPr>
              <a:t>Context Prediction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和属性掩蔽（</a:t>
            </a:r>
            <a:r>
              <a:rPr lang="en" altLang="zh-CN" sz="1200" b="0" i="0" kern="1200" dirty="0">
                <a:solidFill>
                  <a:schemeClr val="tx1"/>
                </a:solidFill>
                <a:effectLst/>
                <a:latin typeface="+mn-lt"/>
                <a:ea typeface="+mn-ea"/>
                <a:cs typeface="+mn-cs"/>
              </a:rPr>
              <a:t>Attribute Masking</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两种方法都利用了自然图分布，但都是以互补的方式实现的</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我们使用负采样来共同学习主</a:t>
            </a:r>
            <a:r>
              <a:rPr lang="en-US" altLang="zh-CN" sz="1200" b="0" i="0" kern="1200" dirty="0">
                <a:solidFill>
                  <a:schemeClr val="tx1"/>
                </a:solidFill>
                <a:effectLst/>
                <a:latin typeface="+mn-lt"/>
                <a:ea typeface="+mn-ea"/>
                <a:cs typeface="+mn-cs"/>
              </a:rPr>
              <a:t>GNN</a:t>
            </a:r>
            <a:r>
              <a:rPr lang="zh-CN" altLang="en-US" sz="1200" b="0" i="0" kern="1200" dirty="0">
                <a:solidFill>
                  <a:schemeClr val="tx1"/>
                </a:solidFill>
                <a:effectLst/>
                <a:latin typeface="+mn-lt"/>
                <a:ea typeface="+mn-ea"/>
                <a:cs typeface="+mn-cs"/>
              </a:rPr>
              <a:t>和上下文</a:t>
            </a:r>
            <a:r>
              <a:rPr lang="en-US" altLang="zh-CN" sz="1200" b="0" i="0" kern="1200" dirty="0">
                <a:solidFill>
                  <a:schemeClr val="tx1"/>
                </a:solidFill>
                <a:effectLst/>
                <a:latin typeface="+mn-lt"/>
                <a:ea typeface="+mn-ea"/>
                <a:cs typeface="+mn-cs"/>
              </a:rPr>
              <a:t>GNN</a:t>
            </a:r>
            <a:r>
              <a:rPr lang="zh-CN" altLang="en-US" sz="1200" b="0" i="0" kern="1200" dirty="0">
                <a:solidFill>
                  <a:schemeClr val="tx1"/>
                </a:solidFill>
                <a:effectLst/>
                <a:latin typeface="+mn-lt"/>
                <a:ea typeface="+mn-ea"/>
                <a:cs typeface="+mn-cs"/>
              </a:rPr>
              <a:t>。主</a:t>
            </a:r>
            <a:r>
              <a:rPr lang="en-US" altLang="zh-CN" sz="1200" b="0" i="0" kern="1200" dirty="0">
                <a:solidFill>
                  <a:schemeClr val="tx1"/>
                </a:solidFill>
                <a:effectLst/>
                <a:latin typeface="+mn-lt"/>
                <a:ea typeface="+mn-ea"/>
                <a:cs typeface="+mn-cs"/>
              </a:rPr>
              <a:t>GNN</a:t>
            </a:r>
            <a:r>
              <a:rPr lang="zh-CN" altLang="en-US" sz="1200" b="0" i="0" kern="1200" dirty="0">
                <a:solidFill>
                  <a:schemeClr val="tx1"/>
                </a:solidFill>
                <a:effectLst/>
                <a:latin typeface="+mn-lt"/>
                <a:ea typeface="+mn-ea"/>
                <a:cs typeface="+mn-cs"/>
              </a:rPr>
              <a:t>对邻域进行编码以获得节点嵌入。上下文</a:t>
            </a:r>
            <a:r>
              <a:rPr lang="en-US" altLang="zh-CN" sz="1200" b="0" i="0" kern="1200" dirty="0">
                <a:solidFill>
                  <a:schemeClr val="tx1"/>
                </a:solidFill>
                <a:effectLst/>
                <a:latin typeface="+mn-lt"/>
                <a:ea typeface="+mn-ea"/>
                <a:cs typeface="+mn-cs"/>
              </a:rPr>
              <a:t>GNN</a:t>
            </a:r>
            <a:r>
              <a:rPr lang="zh-CN" altLang="en-US" sz="1200" b="0" i="0" kern="1200" dirty="0">
                <a:solidFill>
                  <a:schemeClr val="tx1"/>
                </a:solidFill>
                <a:effectLst/>
                <a:latin typeface="+mn-lt"/>
                <a:ea typeface="+mn-ea"/>
                <a:cs typeface="+mn-cs"/>
              </a:rPr>
              <a:t>对上下文图进行编码以获得上下文嵌入。具体来说，上下文预测的学习目标是</a:t>
            </a:r>
            <a:r>
              <a:rPr lang="zh-CN" altLang="en-US" sz="1200" b="1" i="0" kern="1200" dirty="0">
                <a:solidFill>
                  <a:srgbClr val="FF0000"/>
                </a:solidFill>
                <a:effectLst/>
                <a:latin typeface="+mn-lt"/>
                <a:ea typeface="+mn-ea"/>
                <a:cs typeface="+mn-cs"/>
              </a:rPr>
              <a:t>对特定邻域和特定上下文图是否属于同一节点</a:t>
            </a:r>
            <a:r>
              <a:rPr lang="zh-CN" altLang="en-US" sz="1200" b="0" i="0" kern="1200" dirty="0">
                <a:solidFill>
                  <a:schemeClr val="tx1"/>
                </a:solidFill>
                <a:effectLst/>
                <a:latin typeface="+mn-lt"/>
                <a:ea typeface="+mn-ea"/>
                <a:cs typeface="+mn-cs"/>
              </a:rPr>
              <a:t>进行</a:t>
            </a:r>
            <a:r>
              <a:rPr lang="zh-CN" altLang="en-US" sz="1200" b="0" i="0" u="none" strike="noStrike" kern="1200" dirty="0">
                <a:solidFill>
                  <a:schemeClr val="tx1"/>
                </a:solidFill>
                <a:effectLst/>
                <a:latin typeface="+mn-lt"/>
                <a:ea typeface="+mn-ea"/>
                <a:cs typeface="+mn-cs"/>
                <a:hlinkClick r:id="rId3"/>
              </a:rPr>
              <a:t>二元分类</a:t>
            </a:r>
            <a:r>
              <a:rPr lang="zh-CN" altLang="en-US" sz="1200" b="0" i="0" u="none" strike="noStrike"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15</a:t>
            </a:fld>
            <a:endParaRPr lang="zh-CN" altLang="en-US"/>
          </a:p>
        </p:txBody>
      </p:sp>
    </p:spTree>
    <p:extLst>
      <p:ext uri="{BB962C8B-B14F-4D97-AF65-F5344CB8AC3E}">
        <p14:creationId xmlns:p14="http://schemas.microsoft.com/office/powerpoint/2010/main" val="856243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75000"/>
                    <a:lumOff val="25000"/>
                  </a:schemeClr>
                </a:solidFill>
                <a:latin typeface="+mn-ea"/>
              </a:rPr>
              <a:t>通过学习图结构上节点</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边属性分布的规律，捕获到领域知识</a:t>
            </a:r>
            <a:endParaRPr lang="en-US" altLang="zh-CN" sz="1200" dirty="0">
              <a:solidFill>
                <a:schemeClr val="tx1">
                  <a:lumMod val="75000"/>
                  <a:lumOff val="25000"/>
                </a:schemeClr>
              </a:solidFill>
              <a:latin typeface="+mn-ea"/>
            </a:endParaRPr>
          </a:p>
          <a:p>
            <a:endParaRPr lang="en-US" altLang="zh-CN" sz="1200" dirty="0">
              <a:solidFill>
                <a:schemeClr val="tx1">
                  <a:lumMod val="75000"/>
                  <a:lumOff val="25000"/>
                </a:schemeClr>
              </a:solidFill>
              <a:latin typeface="+mn-ea"/>
            </a:endParaRPr>
          </a:p>
          <a:p>
            <a:r>
              <a:rPr lang="zh-CN" altLang="en-US" dirty="0"/>
              <a:t>随机</a:t>
            </a:r>
            <a:r>
              <a:rPr lang="en-US" altLang="zh-CN" dirty="0"/>
              <a:t>mask</a:t>
            </a:r>
            <a:r>
              <a:rPr lang="zh-CN" altLang="en-US" dirty="0"/>
              <a:t>掉输入节点</a:t>
            </a:r>
            <a:r>
              <a:rPr lang="en-US" altLang="zh-CN" dirty="0"/>
              <a:t>/</a:t>
            </a:r>
            <a:r>
              <a:rPr lang="zh-CN" altLang="en-US" dirty="0"/>
              <a:t>边的属性，例如分子图中的原子类型，使用特殊的标志</a:t>
            </a:r>
            <a:r>
              <a:rPr lang="en-US" altLang="zh-CN" dirty="0"/>
              <a:t>mask</a:t>
            </a:r>
            <a:r>
              <a:rPr lang="zh-CN" altLang="en-US" dirty="0"/>
              <a:t>这些属性。然后使用</a:t>
            </a:r>
            <a:r>
              <a:rPr lang="en-US" altLang="zh-CN" dirty="0"/>
              <a:t>GNN</a:t>
            </a:r>
            <a:r>
              <a:rPr lang="zh-CN" altLang="en-US" dirty="0"/>
              <a:t>得到相应的节点</a:t>
            </a:r>
            <a:r>
              <a:rPr lang="en-US" altLang="zh-CN" dirty="0"/>
              <a:t>/</a:t>
            </a:r>
            <a:r>
              <a:rPr lang="zh-CN" altLang="en-US" dirty="0"/>
              <a:t>边的嵌入（边的嵌入可通过对边末尾连接的节点嵌入求和得到）。最后应用线性模型预测</a:t>
            </a:r>
            <a:r>
              <a:rPr lang="en-US" altLang="zh-CN" dirty="0"/>
              <a:t>mask</a:t>
            </a:r>
            <a:r>
              <a:rPr lang="zh-CN" altLang="en-US" dirty="0"/>
              <a:t>的节点</a:t>
            </a:r>
            <a:r>
              <a:rPr lang="en-US" altLang="zh-CN" dirty="0"/>
              <a:t>/</a:t>
            </a:r>
            <a:r>
              <a:rPr lang="zh-CN" altLang="en-US" dirty="0"/>
              <a:t>边的属性。</a:t>
            </a:r>
            <a:endParaRPr lang="en-US" altLang="zh-CN" dirty="0"/>
          </a:p>
          <a:p>
            <a:r>
              <a:rPr lang="zh-CN" altLang="en-US" dirty="0"/>
              <a:t>（预测的标签和真实的标签之间，通过分类</a:t>
            </a:r>
            <a:r>
              <a:rPr lang="en-US" altLang="zh-CN" dirty="0"/>
              <a:t>loss</a:t>
            </a:r>
            <a:r>
              <a:rPr lang="zh-CN" altLang="en-US" dirty="0"/>
              <a:t>更新权重）</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16</a:t>
            </a:fld>
            <a:endParaRPr lang="zh-CN" altLang="en-US"/>
          </a:p>
        </p:txBody>
      </p:sp>
    </p:spTree>
    <p:extLst>
      <p:ext uri="{BB962C8B-B14F-4D97-AF65-F5344CB8AC3E}">
        <p14:creationId xmlns:p14="http://schemas.microsoft.com/office/powerpoint/2010/main" val="1965148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对整个图的域特定属性进行预测（如监督标签），或者对图结构进行预测。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图级多任务有监督的预训练，在图表示之上用</a:t>
            </a:r>
            <a:r>
              <a:rPr lang="zh-CN" altLang="en-US" sz="1200" b="0" i="0" u="none" strike="noStrike" kern="1200" dirty="0">
                <a:solidFill>
                  <a:schemeClr val="tx1"/>
                </a:solidFill>
                <a:effectLst/>
                <a:latin typeface="+mn-lt"/>
                <a:ea typeface="+mn-ea"/>
                <a:cs typeface="+mn-cs"/>
                <a:hlinkClick r:id="rId3"/>
              </a:rPr>
              <a:t>线性分类器</a:t>
            </a:r>
            <a:r>
              <a:rPr lang="zh-CN" altLang="en-US" sz="1200" b="0" i="0" kern="1200" dirty="0">
                <a:solidFill>
                  <a:schemeClr val="tx1"/>
                </a:solidFill>
                <a:effectLst/>
                <a:latin typeface="+mn-lt"/>
                <a:ea typeface="+mn-ea"/>
                <a:cs typeface="+mn-cs"/>
              </a:rPr>
              <a:t>来联合预测图的属性，以共同预测多个图的</a:t>
            </a:r>
            <a:r>
              <a:rPr lang="en" altLang="zh-CN" sz="1200" b="0" i="0" kern="1200" dirty="0">
                <a:solidFill>
                  <a:schemeClr val="tx1"/>
                </a:solidFill>
                <a:effectLst/>
                <a:latin typeface="+mn-lt"/>
                <a:ea typeface="+mn-ea"/>
                <a:cs typeface="+mn-cs"/>
              </a:rPr>
              <a:t>label</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即每个属性都对应于一个二分类任务。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仅使用图级预训练，图嵌入可以很好地分离，但是单个节点的嵌入不一定捕获它们的领域特定语义。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执行广泛的多任务图级预训练可能无法给出可转移的图级</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，因为这些任务可能与下游任务无关，造成</a:t>
            </a:r>
            <a:r>
              <a:rPr lang="en" altLang="zh-CN" sz="1200" b="0" i="0" kern="1200" dirty="0">
                <a:solidFill>
                  <a:schemeClr val="tx1"/>
                </a:solidFill>
                <a:effectLst/>
                <a:latin typeface="+mn-lt"/>
                <a:ea typeface="+mn-ea"/>
                <a:cs typeface="+mn-cs"/>
              </a:rPr>
              <a:t>negative transfer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一些无意义的节点会与训练任务会互相干扰。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所以本文预训练的策略是：首先进行节点级别的预训练，然后再进行图级别的预训练。</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17</a:t>
            </a:fld>
            <a:endParaRPr lang="zh-CN" altLang="en-US"/>
          </a:p>
        </p:txBody>
      </p:sp>
    </p:spTree>
    <p:extLst>
      <p:ext uri="{BB962C8B-B14F-4D97-AF65-F5344CB8AC3E}">
        <p14:creationId xmlns:p14="http://schemas.microsoft.com/office/powerpoint/2010/main" val="126689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预训练数据集和针对微调的数据集，这两个阶段之间使用的数据集大概率是具有不同分布的，这会造成两个阶段之间的优化目标是有偏差的。</a:t>
            </a:r>
            <a:endParaRPr lang="en-US" altLang="zh-CN" dirty="0"/>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即在</a:t>
            </a:r>
            <a:r>
              <a:rPr lang="en" altLang="zh-CN" sz="1200" b="0" i="0" kern="1200" dirty="0">
                <a:solidFill>
                  <a:schemeClr val="tx1"/>
                </a:solidFill>
                <a:effectLst/>
                <a:latin typeface="+mn-lt"/>
                <a:ea typeface="+mn-ea"/>
                <a:cs typeface="+mn-cs"/>
              </a:rPr>
              <a:t>fine-turning</a:t>
            </a:r>
            <a:r>
              <a:rPr lang="zh-CN" altLang="en-US" sz="1200" b="0" i="0" kern="1200" dirty="0">
                <a:solidFill>
                  <a:schemeClr val="tx1"/>
                </a:solidFill>
                <a:effectLst/>
                <a:latin typeface="+mn-lt"/>
                <a:ea typeface="+mn-ea"/>
                <a:cs typeface="+mn-cs"/>
              </a:rPr>
              <a:t>虽然是用到了</a:t>
            </a:r>
            <a:r>
              <a:rPr lang="el-GR" altLang="zh-CN" sz="1200" b="0" i="0" kern="1200" dirty="0">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0</a:t>
            </a:r>
            <a:r>
              <a:rPr lang="zh-CN" altLang="el-GR"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a:t>
            </a:r>
            <a:r>
              <a:rPr lang="el-GR" altLang="zh-CN" sz="1200" b="0" i="0" kern="1200" dirty="0">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是固定的，它的得到是对</a:t>
            </a:r>
            <a:r>
              <a:rPr lang="en" altLang="zh-CN" sz="1200" b="0" i="0" kern="1200" dirty="0">
                <a:solidFill>
                  <a:schemeClr val="tx1"/>
                </a:solidFill>
                <a:effectLst/>
                <a:latin typeface="+mn-lt"/>
                <a:ea typeface="+mn-ea"/>
                <a:cs typeface="+mn-cs"/>
              </a:rPr>
              <a:t>fine-tuning</a:t>
            </a:r>
            <a:r>
              <a:rPr lang="zh-CN" altLang="en-US" sz="1200" b="0" i="0" kern="1200" dirty="0">
                <a:solidFill>
                  <a:schemeClr val="tx1"/>
                </a:solidFill>
                <a:effectLst/>
                <a:latin typeface="+mn-lt"/>
                <a:ea typeface="+mn-ea"/>
                <a:cs typeface="+mn-cs"/>
              </a:rPr>
              <a:t>的数据不可见的，即不会考虑到下游要怎么微调。这样就会造成</a:t>
            </a:r>
            <a:r>
              <a:rPr lang="en" altLang="zh-CN" sz="1200" b="0" i="0" kern="1200" dirty="0">
                <a:solidFill>
                  <a:schemeClr val="tx1"/>
                </a:solidFill>
                <a:effectLst/>
                <a:latin typeface="+mn-lt"/>
                <a:ea typeface="+mn-ea"/>
                <a:cs typeface="+mn-cs"/>
              </a:rPr>
              <a:t>Pre-</a:t>
            </a:r>
            <a:r>
              <a:rPr lang="en" altLang="zh-CN" sz="1200" b="0" i="0" kern="1200" dirty="0" err="1">
                <a:solidFill>
                  <a:schemeClr val="tx1"/>
                </a:solidFill>
                <a:effectLst/>
                <a:latin typeface="+mn-lt"/>
                <a:ea typeface="+mn-ea"/>
                <a:cs typeface="+mn-cs"/>
              </a:rPr>
              <a:t>traning</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Fine-tuning</a:t>
            </a:r>
            <a:r>
              <a:rPr lang="zh-CN" altLang="en-US" sz="1200" b="0" i="0" kern="1200" dirty="0">
                <a:solidFill>
                  <a:schemeClr val="tx1"/>
                </a:solidFill>
                <a:effectLst/>
                <a:latin typeface="+mn-lt"/>
                <a:ea typeface="+mn-ea"/>
                <a:cs typeface="+mn-cs"/>
              </a:rPr>
              <a:t>之间的优化偏差，而这一差异在一定程度上影响预训练模型的迁移效果。</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18</a:t>
            </a:fld>
            <a:endParaRPr lang="zh-CN" altLang="en-US"/>
          </a:p>
        </p:txBody>
      </p:sp>
    </p:spTree>
    <p:extLst>
      <p:ext uri="{BB962C8B-B14F-4D97-AF65-F5344CB8AC3E}">
        <p14:creationId xmlns:p14="http://schemas.microsoft.com/office/powerpoint/2010/main" val="3920185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L2P-GNN</a:t>
            </a:r>
            <a:r>
              <a:rPr lang="zh-CN" altLang="en-US" dirty="0"/>
              <a:t>这篇文章主要是解答了</a:t>
            </a:r>
            <a:r>
              <a:rPr lang="en-US" altLang="zh-CN" dirty="0"/>
              <a:t>pretraining</a:t>
            </a:r>
            <a:r>
              <a:rPr lang="zh-CN" altLang="en-US" dirty="0"/>
              <a:t>和</a:t>
            </a:r>
            <a:r>
              <a:rPr lang="en-US" altLang="zh-CN" dirty="0"/>
              <a:t>finetuning</a:t>
            </a:r>
            <a:r>
              <a:rPr lang="zh-CN" altLang="en-US" dirty="0"/>
              <a:t>之间的一个优化偏差的问题。</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利用元学习来缓解预训练和微调之间的分歧，让模型在预训练阶段学习到先验的可转移知识。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pre–</a:t>
            </a:r>
            <a:r>
              <a:rPr lang="en" altLang="zh-CN" sz="1200" b="0" i="0" kern="1200" dirty="0" err="1">
                <a:solidFill>
                  <a:schemeClr val="tx1"/>
                </a:solidFill>
                <a:effectLst/>
                <a:latin typeface="+mn-lt"/>
                <a:ea typeface="+mn-ea"/>
                <a:cs typeface="+mn-cs"/>
              </a:rPr>
              <a:t>traning</a:t>
            </a:r>
            <a:r>
              <a:rPr lang="zh-CN" altLang="en-US" sz="1200" b="0" i="0" kern="1200" dirty="0">
                <a:solidFill>
                  <a:schemeClr val="tx1"/>
                </a:solidFill>
                <a:effectLst/>
                <a:latin typeface="+mn-lt"/>
                <a:ea typeface="+mn-ea"/>
                <a:cs typeface="+mn-cs"/>
              </a:rPr>
              <a:t>中做</a:t>
            </a:r>
            <a:r>
              <a:rPr lang="en" altLang="zh-CN" sz="1200" b="0" i="0" kern="1200" dirty="0">
                <a:solidFill>
                  <a:schemeClr val="tx1"/>
                </a:solidFill>
                <a:effectLst/>
                <a:latin typeface="+mn-lt"/>
                <a:ea typeface="+mn-ea"/>
                <a:cs typeface="+mn-cs"/>
              </a:rPr>
              <a:t>Fine-tuning</a:t>
            </a:r>
            <a:r>
              <a:rPr lang="zh-CN" altLang="en-US" sz="1200" b="0" i="0" kern="1200" dirty="0">
                <a:solidFill>
                  <a:schemeClr val="tx1"/>
                </a:solidFill>
                <a:effectLst/>
                <a:latin typeface="+mn-lt"/>
                <a:ea typeface="+mn-ea"/>
                <a:cs typeface="+mn-cs"/>
              </a:rPr>
              <a:t>：即既然有</a:t>
            </a:r>
            <a:r>
              <a:rPr lang="en" altLang="zh-CN" sz="1200" b="0" i="0" kern="1200" dirty="0">
                <a:solidFill>
                  <a:schemeClr val="tx1"/>
                </a:solidFill>
                <a:effectLst/>
                <a:latin typeface="+mn-lt"/>
                <a:ea typeface="+mn-ea"/>
                <a:cs typeface="+mn-cs"/>
              </a:rPr>
              <a:t>gap</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那么在</a:t>
            </a:r>
            <a:r>
              <a:rPr lang="en" altLang="zh-CN" sz="1200" b="0" i="0" kern="1200" dirty="0">
                <a:solidFill>
                  <a:schemeClr val="tx1"/>
                </a:solidFill>
                <a:effectLst/>
                <a:latin typeface="+mn-lt"/>
                <a:ea typeface="+mn-ea"/>
                <a:cs typeface="+mn-cs"/>
              </a:rPr>
              <a:t>pre–</a:t>
            </a:r>
            <a:r>
              <a:rPr lang="en" altLang="zh-CN" sz="1200" b="0" i="0" kern="1200" dirty="0" err="1">
                <a:solidFill>
                  <a:schemeClr val="tx1"/>
                </a:solidFill>
                <a:effectLst/>
                <a:latin typeface="+mn-lt"/>
                <a:ea typeface="+mn-ea"/>
                <a:cs typeface="+mn-cs"/>
              </a:rPr>
              <a:t>traning</a:t>
            </a:r>
            <a:r>
              <a:rPr lang="zh-CN" altLang="en-US" sz="1200" b="0" i="0" kern="1200" dirty="0">
                <a:solidFill>
                  <a:schemeClr val="tx1"/>
                </a:solidFill>
                <a:effectLst/>
                <a:latin typeface="+mn-lt"/>
                <a:ea typeface="+mn-ea"/>
                <a:cs typeface="+mn-cs"/>
              </a:rPr>
              <a:t>的过程中就做类似</a:t>
            </a:r>
            <a:r>
              <a:rPr lang="en" altLang="zh-CN" sz="1200" b="0" i="0" kern="1200" dirty="0">
                <a:solidFill>
                  <a:schemeClr val="tx1"/>
                </a:solidFill>
                <a:effectLst/>
                <a:latin typeface="+mn-lt"/>
                <a:ea typeface="+mn-ea"/>
                <a:cs typeface="+mn-cs"/>
              </a:rPr>
              <a:t>Fine-tuning</a:t>
            </a:r>
            <a:r>
              <a:rPr lang="zh-CN" altLang="en-US" sz="1200" b="0" i="0" kern="1200" dirty="0">
                <a:solidFill>
                  <a:schemeClr val="tx1"/>
                </a:solidFill>
                <a:effectLst/>
                <a:latin typeface="+mn-lt"/>
                <a:ea typeface="+mn-ea"/>
                <a:cs typeface="+mn-cs"/>
              </a:rPr>
              <a:t>的事情就好。</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19</a:t>
            </a:fld>
            <a:endParaRPr lang="zh-CN" altLang="en-US"/>
          </a:p>
        </p:txBody>
      </p:sp>
    </p:spTree>
    <p:extLst>
      <p:ext uri="{BB962C8B-B14F-4D97-AF65-F5344CB8AC3E}">
        <p14:creationId xmlns:p14="http://schemas.microsoft.com/office/powerpoint/2010/main" val="1639859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sz="1200" dirty="0">
                <a:latin typeface="+mn-ea"/>
              </a:rPr>
              <a:t>模型主要分为了</a:t>
            </a:r>
            <a:r>
              <a:rPr lang="en-US" altLang="zh-CN" sz="1200" dirty="0">
                <a:latin typeface="+mn-ea"/>
              </a:rPr>
              <a:t>Task Construction</a:t>
            </a:r>
            <a:r>
              <a:rPr lang="zh-CN" altLang="en-US" sz="1200" dirty="0">
                <a:latin typeface="+mn-ea"/>
              </a:rPr>
              <a:t>（类似于元学习的思想）和</a:t>
            </a:r>
            <a:r>
              <a:rPr lang="en-US" altLang="zh-CN" sz="1200" dirty="0">
                <a:latin typeface="+mn-ea"/>
              </a:rPr>
              <a:t>Dual</a:t>
            </a:r>
            <a:r>
              <a:rPr lang="zh-CN" altLang="en-US" sz="1200" dirty="0">
                <a:latin typeface="+mn-ea"/>
              </a:rPr>
              <a:t> </a:t>
            </a:r>
            <a:r>
              <a:rPr lang="en-US" altLang="zh-CN" sz="1200" dirty="0">
                <a:latin typeface="+mn-ea"/>
              </a:rPr>
              <a:t>Adaption</a:t>
            </a:r>
            <a:r>
              <a:rPr lang="zh-CN" altLang="en-US" sz="1200" dirty="0">
                <a:latin typeface="+mn-ea"/>
              </a:rPr>
              <a:t>模块：</a:t>
            </a:r>
            <a:endParaRPr lang="en-US" altLang="zh-CN" sz="1200" dirty="0">
              <a:latin typeface="+mn-ea"/>
            </a:endParaRPr>
          </a:p>
          <a:p>
            <a:pPr>
              <a:lnSpc>
                <a:spcPct val="150000"/>
              </a:lnSpc>
            </a:pPr>
            <a:r>
              <a:rPr lang="en" altLang="zh-CN" sz="1200" dirty="0">
                <a:latin typeface="+mn-ea"/>
              </a:rPr>
              <a:t>L2P-GNN</a:t>
            </a:r>
            <a:r>
              <a:rPr lang="zh-CN" altLang="en-US" sz="1200" dirty="0">
                <a:latin typeface="+mn-ea"/>
              </a:rPr>
              <a:t>首先在图数据集上创建数个</a:t>
            </a:r>
            <a:r>
              <a:rPr lang="zh-CN" altLang="en-US" sz="1200" b="1" dirty="0">
                <a:latin typeface="+mn-ea"/>
              </a:rPr>
              <a:t>节点级别的子任务</a:t>
            </a:r>
            <a:r>
              <a:rPr lang="zh-CN" altLang="en-US" sz="1200" dirty="0">
                <a:latin typeface="+mn-ea"/>
              </a:rPr>
              <a:t>和</a:t>
            </a:r>
            <a:r>
              <a:rPr lang="zh-CN" altLang="en-US" sz="1200" b="1" dirty="0">
                <a:latin typeface="+mn-ea"/>
              </a:rPr>
              <a:t>图级别的任务</a:t>
            </a:r>
            <a:r>
              <a:rPr lang="zh-CN" altLang="en-US" sz="1200" dirty="0">
                <a:latin typeface="+mn-ea"/>
              </a:rPr>
              <a:t>，并且每个训练任务的数据集都会被划分为支撑集和测试集。在预训练过程中，元模型在子任务支撑集和图任务支撑集上进行双适应调整，在子任务测试集和图任务测试集上进行梯度回传。</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20</a:t>
            </a:fld>
            <a:endParaRPr lang="zh-CN" altLang="en-US"/>
          </a:p>
        </p:txBody>
      </p:sp>
    </p:spTree>
    <p:extLst>
      <p:ext uri="{BB962C8B-B14F-4D97-AF65-F5344CB8AC3E}">
        <p14:creationId xmlns:p14="http://schemas.microsoft.com/office/powerpoint/2010/main" val="675191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大家好，我今天想要跟大家分享的是</a:t>
            </a:r>
            <a:r>
              <a:rPr kumimoji="1" lang="en-US" altLang="zh-CN" dirty="0"/>
              <a:t>《</a:t>
            </a:r>
            <a:r>
              <a:rPr kumimoji="1" lang="zh-CN" altLang="en-US" dirty="0"/>
              <a:t>基于图神经网络的预训练方法</a:t>
            </a:r>
            <a:r>
              <a:rPr kumimoji="1" lang="en-US" altLang="zh-CN" dirty="0"/>
              <a:t>》</a:t>
            </a:r>
            <a:r>
              <a:rPr kumimoji="1" lang="zh-CN" altLang="en-US" dirty="0"/>
              <a:t>。因为最近一直在看</a:t>
            </a:r>
            <a:r>
              <a:rPr kumimoji="1" lang="en-US" altLang="zh-CN" dirty="0"/>
              <a:t>GNN</a:t>
            </a:r>
            <a:r>
              <a:rPr kumimoji="1" lang="zh-CN" altLang="en-US" dirty="0"/>
              <a:t>上面的预训练模型，想要去找到一个适合在</a:t>
            </a:r>
            <a:r>
              <a:rPr kumimoji="1" lang="en-US" altLang="zh-CN" dirty="0"/>
              <a:t>KG</a:t>
            </a:r>
            <a:r>
              <a:rPr kumimoji="1" lang="zh-CN" altLang="en-US" dirty="0"/>
              <a:t>上进行表示学习的有效方法。所以按照我自己的学习流程，把今天的汇报分成了四个部分：</a:t>
            </a:r>
            <a:endParaRPr kumimoji="1" lang="en-US" altLang="zh-CN" dirty="0"/>
          </a:p>
          <a:p>
            <a:r>
              <a:rPr kumimoji="1" lang="zh-CN" altLang="en-US" dirty="0"/>
              <a:t>第一部分是对图神经网络上的自监督方法进行一个简单的介绍</a:t>
            </a:r>
            <a:endParaRPr kumimoji="1" lang="en-US" altLang="zh-CN" dirty="0"/>
          </a:p>
          <a:p>
            <a:r>
              <a:rPr kumimoji="1" lang="zh-CN" altLang="en-US" dirty="0"/>
              <a:t>第二部分是针对预训练</a:t>
            </a:r>
            <a:r>
              <a:rPr kumimoji="1" lang="en-US" altLang="zh-CN" dirty="0"/>
              <a:t>-</a:t>
            </a:r>
            <a:r>
              <a:rPr kumimoji="1" lang="zh-CN" altLang="en-US" dirty="0"/>
              <a:t>微调这一范式的具体一般流程，以及现阶段在</a:t>
            </a:r>
            <a:r>
              <a:rPr kumimoji="1" lang="en-US" altLang="zh-CN" dirty="0"/>
              <a:t>GNN</a:t>
            </a:r>
            <a:r>
              <a:rPr kumimoji="1" lang="zh-CN" altLang="en-US" dirty="0"/>
              <a:t>上的预训练研究进展和分类进行一个介绍。然后对在普通同质图上预训练策略和模型迁移的问题，现有的解决方案。</a:t>
            </a:r>
            <a:endParaRPr kumimoji="1" lang="en-US" altLang="zh-CN" dirty="0"/>
          </a:p>
          <a:p>
            <a:r>
              <a:rPr kumimoji="1" lang="zh-CN" altLang="en-US" dirty="0"/>
              <a:t>第三部分是对现阶段针对于具有复杂节点类型、复杂边类型的异质图神经网络和知识图谱，现有的一些研究方法进行详细的讲解。</a:t>
            </a:r>
            <a:endParaRPr kumimoji="1" lang="en-US" altLang="zh-CN" dirty="0"/>
          </a:p>
          <a:p>
            <a:r>
              <a:rPr kumimoji="1" lang="zh-CN" altLang="en-US" dirty="0"/>
              <a:t>最后一部分是对我在看了这么些论文后的一个总结，以及自己的一些改进的想法。</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a:t>
            </a:fld>
            <a:endParaRPr lang="zh-CN" altLang="en-US"/>
          </a:p>
        </p:txBody>
      </p:sp>
    </p:spTree>
    <p:extLst>
      <p:ext uri="{BB962C8B-B14F-4D97-AF65-F5344CB8AC3E}">
        <p14:creationId xmlns:p14="http://schemas.microsoft.com/office/powerpoint/2010/main" val="1541174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一组图作为预训练数据。一个任务涉及一个图</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，包括支撑集和查询集。在支撑集上进行梯度下降更新后，使模型在查询集上得到最佳性能，模拟了微调步骤中的训练和测试。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为学习到图的局部和全局表示，将任务</a:t>
            </a:r>
            <a:r>
              <a:rPr lang="en-US" altLang="zh-CN" sz="1200" b="0" i="0" kern="1200" dirty="0">
                <a:solidFill>
                  <a:schemeClr val="tx1"/>
                </a:solidFill>
                <a:effectLst/>
                <a:latin typeface="+mn-lt"/>
                <a:ea typeface="+mn-ea"/>
                <a:cs typeface="+mn-cs"/>
              </a:rPr>
              <a:t>TG</a:t>
            </a:r>
            <a:r>
              <a:rPr lang="zh-CN" altLang="en-US" sz="1200" b="0" i="0" kern="1200" dirty="0">
                <a:solidFill>
                  <a:schemeClr val="tx1"/>
                </a:solidFill>
                <a:effectLst/>
                <a:latin typeface="+mn-lt"/>
                <a:ea typeface="+mn-ea"/>
                <a:cs typeface="+mn-cs"/>
              </a:rPr>
              <a:t>设计为包含</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个子任务。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每个子任务尝试捕获图</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的一个局部表示。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支撑集和查询集以图的边分布随机选取，支撑集和查询集没有交集。子任务从图中节点对之间学得局部表示，他们组成父任务学习得到图级表示。</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21</a:t>
            </a:fld>
            <a:endParaRPr lang="zh-CN" altLang="en-US"/>
          </a:p>
        </p:txBody>
      </p:sp>
    </p:spTree>
    <p:extLst>
      <p:ext uri="{BB962C8B-B14F-4D97-AF65-F5344CB8AC3E}">
        <p14:creationId xmlns:p14="http://schemas.microsoft.com/office/powerpoint/2010/main" val="1980922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节点级</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对节点对之间的</a:t>
            </a:r>
            <a:r>
              <a:rPr lang="en" altLang="zh-CN" sz="1200" b="0" i="0" kern="1200" dirty="0">
                <a:solidFill>
                  <a:schemeClr val="tx1"/>
                </a:solidFill>
                <a:effectLst/>
                <a:latin typeface="+mn-lt"/>
                <a:ea typeface="+mn-ea"/>
                <a:cs typeface="+mn-cs"/>
              </a:rPr>
              <a:t>﻿local connectivity</a:t>
            </a:r>
            <a:r>
              <a:rPr lang="zh-CN" altLang="en-US" sz="1200" b="0" i="0" kern="1200" dirty="0">
                <a:solidFill>
                  <a:schemeClr val="tx1"/>
                </a:solidFill>
                <a:effectLst/>
                <a:latin typeface="+mn-lt"/>
                <a:ea typeface="+mn-ea"/>
                <a:cs typeface="+mn-cs"/>
              </a:rPr>
              <a:t>进行编码。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图级：对图的不同子结构进行泛化。</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A7EA511-84E0-4AE0-9842-AB0E10994BF1}" type="slidenum">
              <a:rPr lang="zh-CN" altLang="en-US" smtClean="0"/>
              <a:t>22</a:t>
            </a:fld>
            <a:endParaRPr lang="zh-CN" altLang="en-US"/>
          </a:p>
        </p:txBody>
      </p:sp>
    </p:spTree>
    <p:extLst>
      <p:ext uri="{BB962C8B-B14F-4D97-AF65-F5344CB8AC3E}">
        <p14:creationId xmlns:p14="http://schemas.microsoft.com/office/powerpoint/2010/main" val="1170216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第三部分是。。。。</a:t>
            </a:r>
            <a:endParaRPr kumimoji="1" lang="en-US" altLang="zh-CN" dirty="0"/>
          </a:p>
          <a:p>
            <a:r>
              <a:rPr kumimoji="1" lang="zh-CN" altLang="en-US" dirty="0"/>
              <a:t>区别于前面的方法，前面提到的方法都是基于同质图上提出的预训练方法，而对于异质图和知识图谱来说。。。</a:t>
            </a:r>
            <a:endParaRPr kumimoji="1" lang="en-US" altLang="zh-CN" dirty="0"/>
          </a:p>
          <a:p>
            <a:endParaRPr kumimoji="1" lang="en-US" altLang="zh-CN" dirty="0"/>
          </a:p>
          <a:p>
            <a:r>
              <a:rPr kumimoji="1" lang="zh-CN" altLang="en-US" dirty="0"/>
              <a:t>其实这方面的研究比较少，而且大部分都是基于异质图进行设计的，这里主要介绍三篇比较重要的文章。</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23</a:t>
            </a:fld>
            <a:endParaRPr lang="zh-CN" altLang="en-US"/>
          </a:p>
        </p:txBody>
      </p:sp>
    </p:spTree>
    <p:extLst>
      <p:ext uri="{BB962C8B-B14F-4D97-AF65-F5344CB8AC3E}">
        <p14:creationId xmlns:p14="http://schemas.microsoft.com/office/powerpoint/2010/main" val="4207198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这篇文章主要解决的是，面对于异质图上更加丰富的节点类型和属性信息，如何在训练的过程中充分地提取？如何在提取异质图节点之间的高阶语义关联？</a:t>
            </a:r>
            <a:endParaRPr lang="en-US" altLang="zh-CN" dirty="0"/>
          </a:p>
          <a:p>
            <a:endParaRPr lang="en-US" altLang="zh-CN" dirty="0"/>
          </a:p>
          <a:p>
            <a:r>
              <a:rPr lang="en-US" altLang="zh-CN" dirty="0"/>
              <a:t>1.</a:t>
            </a:r>
            <a:r>
              <a:rPr lang="zh-CN" altLang="en-US" dirty="0"/>
              <a:t>在节点</a:t>
            </a:r>
            <a:r>
              <a:rPr lang="en-US" altLang="zh-CN" dirty="0"/>
              <a:t>embedding</a:t>
            </a:r>
            <a:r>
              <a:rPr lang="zh-CN" altLang="en-US" dirty="0"/>
              <a:t>表示层面：提出了图上的从</a:t>
            </a:r>
            <a:r>
              <a:rPr lang="zh-CN" altLang="en-US" dirty="0">
                <a:effectLst/>
              </a:rPr>
              <a:t>单个关系上下文</a:t>
            </a:r>
            <a:r>
              <a:rPr lang="zh-CN" altLang="en-US" dirty="0"/>
              <a:t>到</a:t>
            </a:r>
            <a:r>
              <a:rPr lang="zh-CN" altLang="en-US" dirty="0">
                <a:effectLst/>
              </a:rPr>
              <a:t>任意子图</a:t>
            </a:r>
            <a:r>
              <a:rPr lang="zh-CN" altLang="en-US" dirty="0"/>
              <a:t>的上下文嵌入学习方法。</a:t>
            </a:r>
            <a:endParaRPr lang="en-US" altLang="zh-CN" dirty="0"/>
          </a:p>
          <a:p>
            <a:r>
              <a:rPr lang="en-US" altLang="zh-CN" dirty="0"/>
              <a:t>2.</a:t>
            </a:r>
            <a:r>
              <a:rPr lang="zh-CN" altLang="en-US" dirty="0"/>
              <a:t>介绍一种新颖的自监督学习方法，通过同时捕获</a:t>
            </a:r>
            <a:r>
              <a:rPr lang="zh-CN" altLang="en-US" dirty="0">
                <a:effectLst/>
              </a:rPr>
              <a:t>全局特征</a:t>
            </a:r>
            <a:r>
              <a:rPr lang="zh-CN" altLang="en-US" dirty="0"/>
              <a:t>和</a:t>
            </a:r>
            <a:r>
              <a:rPr lang="zh-CN" altLang="en-US" dirty="0">
                <a:effectLst/>
              </a:rPr>
              <a:t>表征上下文子图的局部特征</a:t>
            </a:r>
            <a:r>
              <a:rPr lang="zh-CN" altLang="en-US" dirty="0"/>
              <a:t>来学习节点之间的高阶语义关联。</a:t>
            </a:r>
            <a:endParaRPr lang="en-US" altLang="zh-CN" dirty="0"/>
          </a:p>
          <a:p>
            <a:endParaRPr lang="en-US" altLang="zh-CN" dirty="0"/>
          </a:p>
          <a:p>
            <a:r>
              <a:rPr lang="zh-CN" altLang="en-US" dirty="0"/>
              <a:t>模型主要分为了四个阶段：。。</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24</a:t>
            </a:fld>
            <a:endParaRPr lang="zh-CN" altLang="en-US"/>
          </a:p>
        </p:txBody>
      </p:sp>
    </p:spTree>
    <p:extLst>
      <p:ext uri="{BB962C8B-B14F-4D97-AF65-F5344CB8AC3E}">
        <p14:creationId xmlns:p14="http://schemas.microsoft.com/office/powerpoint/2010/main" val="3416524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25</a:t>
            </a:fld>
            <a:endParaRPr lang="zh-CN" altLang="en-US"/>
          </a:p>
        </p:txBody>
      </p:sp>
    </p:spTree>
    <p:extLst>
      <p:ext uri="{BB962C8B-B14F-4D97-AF65-F5344CB8AC3E}">
        <p14:creationId xmlns:p14="http://schemas.microsoft.com/office/powerpoint/2010/main" val="24775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对于上下文子图中的节点，将全局</a:t>
            </a:r>
            <a:r>
              <a:rPr lang="en-US" altLang="zh-CN" dirty="0"/>
              <a:t>embedding</a:t>
            </a:r>
            <a:r>
              <a:rPr lang="zh-CN" altLang="en-US" dirty="0"/>
              <a:t>（考虑节点、关系和图结构的各种异构属性）转换为基于特定局部上下文特征的上下文</a:t>
            </a:r>
            <a:r>
              <a:rPr lang="en-US" altLang="zh-CN" dirty="0"/>
              <a:t>embedding</a:t>
            </a:r>
            <a:r>
              <a:rPr lang="zh-CN" altLang="en-US" dirty="0"/>
              <a:t>。</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26</a:t>
            </a:fld>
            <a:endParaRPr lang="zh-CN" altLang="en-US"/>
          </a:p>
        </p:txBody>
      </p:sp>
    </p:spTree>
    <p:extLst>
      <p:ext uri="{BB962C8B-B14F-4D97-AF65-F5344CB8AC3E}">
        <p14:creationId xmlns:p14="http://schemas.microsoft.com/office/powerpoint/2010/main" val="3015319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 dirty="0"/>
              <a:t>在</a:t>
            </a:r>
            <a:r>
              <a:rPr lang="zh-CN" altLang="en-US" dirty="0"/>
              <a:t>对节点的</a:t>
            </a:r>
            <a:r>
              <a:rPr lang="en-US" altLang="zh-CN" dirty="0"/>
              <a:t>embedding</a:t>
            </a:r>
            <a:r>
              <a:rPr lang="zh-CN" altLang="en-US" dirty="0"/>
              <a:t>进行更新（计算</a:t>
            </a:r>
            <a:r>
              <a:rPr lang="en-US" altLang="zh-CN" dirty="0"/>
              <a:t>context</a:t>
            </a:r>
            <a:r>
              <a:rPr lang="zh-CN" altLang="en-US" dirty="0"/>
              <a:t> </a:t>
            </a:r>
            <a:r>
              <a:rPr lang="en-US" altLang="zh-CN" dirty="0"/>
              <a:t>embedding</a:t>
            </a:r>
            <a:r>
              <a:rPr lang="zh-CN" altLang="en-US" dirty="0"/>
              <a:t>）的过程中，使用了一个新的</a:t>
            </a:r>
            <a:r>
              <a:rPr lang="en" altLang="zh-CN" dirty="0"/>
              <a:t>﻿Semantic Association</a:t>
            </a:r>
            <a:r>
              <a:rPr lang="zh-CN" altLang="en-US" dirty="0"/>
              <a:t>语义连接矩阵</a:t>
            </a:r>
            <a:r>
              <a:rPr lang="en" altLang="zh-CN" dirty="0"/>
              <a:t>﻿</a:t>
            </a:r>
            <a:r>
              <a:rPr lang="zh-CN" altLang="en-US" dirty="0"/>
              <a:t>。</a:t>
            </a:r>
            <a:endParaRPr lang="en-US" altLang="zh-CN" dirty="0"/>
          </a:p>
          <a:p>
            <a:r>
              <a:rPr lang="zh-CN" altLang="en-US" sz="1200" b="0" i="0" kern="1200" dirty="0">
                <a:solidFill>
                  <a:schemeClr val="tx1"/>
                </a:solidFill>
                <a:effectLst/>
                <a:latin typeface="+mn-lt"/>
                <a:ea typeface="+mn-ea"/>
                <a:cs typeface="+mn-cs"/>
              </a:rPr>
              <a:t>它是一个非对称的权重矩阵，表示上下文子图</a:t>
            </a:r>
            <a:r>
              <a:rPr lang="en"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中节点之间的高阶关系依赖关系。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请注意，语义关联矩阵是不对称的，因为上下文子图中两个节点之间的相互关系往往是不对称的。</a:t>
            </a:r>
            <a:endParaRPr lang="en" altLang="zh-CN" dirty="0"/>
          </a:p>
          <a:p>
            <a:endParaRPr lang="en" altLang="zh-CN" dirty="0"/>
          </a:p>
          <a:p>
            <a:r>
              <a:rPr lang="zh-CN" altLang="en-US" sz="1200" b="0" i="0" kern="1200" dirty="0">
                <a:solidFill>
                  <a:schemeClr val="tx1"/>
                </a:solidFill>
                <a:effectLst/>
                <a:latin typeface="+mn-lt"/>
                <a:ea typeface="+mn-ea"/>
                <a:cs typeface="+mn-cs"/>
              </a:rPr>
              <a:t>利用残差连接保持前一步的上下文嵌入。</a:t>
            </a:r>
            <a:endParaRPr lang="en-US" altLang="zh-CN" sz="1200" b="0" i="0" kern="1200" dirty="0">
              <a:solidFill>
                <a:schemeClr val="tx1"/>
              </a:solidFill>
              <a:effectLst/>
              <a:latin typeface="+mn-lt"/>
              <a:ea typeface="+mn-ea"/>
              <a:cs typeface="+mn-cs"/>
            </a:endParaRPr>
          </a:p>
          <a:p>
            <a:endParaRPr lang="en" altLang="zh-CN" dirty="0"/>
          </a:p>
          <a:p>
            <a:r>
              <a:rPr lang="zh-CN" altLang="en-US" sz="1200" b="0" i="0" kern="1200" dirty="0">
                <a:solidFill>
                  <a:schemeClr val="tx1"/>
                </a:solidFill>
                <a:effectLst/>
                <a:latin typeface="+mn-lt"/>
                <a:ea typeface="+mn-ea"/>
                <a:cs typeface="+mn-cs"/>
              </a:rPr>
              <a:t>不同于传统的在全图上执行的</a:t>
            </a:r>
            <a:r>
              <a:rPr lang="en-US" altLang="zh-CN" sz="1200" b="0" i="0" kern="1200" dirty="0" err="1">
                <a:solidFill>
                  <a:schemeClr val="tx1"/>
                </a:solidFill>
                <a:effectLst/>
                <a:latin typeface="+mn-lt"/>
                <a:ea typeface="+mn-ea"/>
                <a:cs typeface="+mn-cs"/>
              </a:rPr>
              <a:t>messagpassing</a:t>
            </a:r>
            <a:r>
              <a:rPr lang="zh-CN" altLang="en-US" sz="1200" b="0" i="0" kern="1200" dirty="0">
                <a:solidFill>
                  <a:schemeClr val="tx1"/>
                </a:solidFill>
                <a:effectLst/>
                <a:latin typeface="+mn-lt"/>
                <a:ea typeface="+mn-ea"/>
                <a:cs typeface="+mn-cs"/>
              </a:rPr>
              <a:t>，提出的</a:t>
            </a:r>
            <a:r>
              <a:rPr lang="en-US" altLang="zh-CN" sz="1200" b="0" i="0" kern="1200" dirty="0">
                <a:solidFill>
                  <a:schemeClr val="tx1"/>
                </a:solidFill>
                <a:effectLst/>
                <a:latin typeface="+mn-lt"/>
                <a:ea typeface="+mn-ea"/>
                <a:cs typeface="+mn-cs"/>
              </a:rPr>
              <a:t>contextual</a:t>
            </a:r>
            <a:r>
              <a:rPr lang="zh-CN" altLang="en-US" sz="1200" b="0" i="0" kern="1200" dirty="0">
                <a:solidFill>
                  <a:schemeClr val="tx1"/>
                </a:solidFill>
                <a:effectLst/>
                <a:latin typeface="+mn-lt"/>
                <a:ea typeface="+mn-ea"/>
                <a:cs typeface="+mn-cs"/>
              </a:rPr>
              <a:t>翻译操作只在局部上下文子图</a:t>
            </a:r>
            <a:r>
              <a:rPr lang="en"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中执行</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27</a:t>
            </a:fld>
            <a:endParaRPr lang="zh-CN" altLang="en-US"/>
          </a:p>
        </p:txBody>
      </p:sp>
    </p:spTree>
    <p:extLst>
      <p:ext uri="{BB962C8B-B14F-4D97-AF65-F5344CB8AC3E}">
        <p14:creationId xmlns:p14="http://schemas.microsoft.com/office/powerpoint/2010/main" val="3923608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using the cross-entropy loss function </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28</a:t>
            </a:fld>
            <a:endParaRPr lang="zh-CN" altLang="en-US"/>
          </a:p>
        </p:txBody>
      </p:sp>
    </p:spTree>
    <p:extLst>
      <p:ext uri="{BB962C8B-B14F-4D97-AF65-F5344CB8AC3E}">
        <p14:creationId xmlns:p14="http://schemas.microsoft.com/office/powerpoint/2010/main" val="4188577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micro f1</a:t>
            </a:r>
            <a:r>
              <a:rPr lang="zh-CN" altLang="en-US" dirty="0"/>
              <a:t>不需要区分类别，直接使用总体样本的准召计算</a:t>
            </a:r>
            <a:r>
              <a:rPr lang="en-US" altLang="zh-CN" dirty="0"/>
              <a:t>f1 score</a:t>
            </a:r>
            <a:r>
              <a:rPr lang="zh-CN" altLang="en-US" dirty="0"/>
              <a:t>。</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29</a:t>
            </a:fld>
            <a:endParaRPr lang="zh-CN" altLang="en-US"/>
          </a:p>
        </p:txBody>
      </p:sp>
    </p:spTree>
    <p:extLst>
      <p:ext uri="{BB962C8B-B14F-4D97-AF65-F5344CB8AC3E}">
        <p14:creationId xmlns:p14="http://schemas.microsoft.com/office/powerpoint/2010/main" val="1171798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两个比较有趣的实验：</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 第一个实验尝试利用实验结果，对</a:t>
            </a:r>
            <a:r>
              <a:rPr lang="en-US" altLang="zh-CN" sz="1200" b="0" i="0" u="none" strike="noStrike" kern="1200" baseline="0" dirty="0" err="1">
                <a:solidFill>
                  <a:schemeClr val="tx1"/>
                </a:solidFill>
                <a:latin typeface="+mn-lt"/>
                <a:ea typeface="+mn-ea"/>
                <a:cs typeface="+mn-cs"/>
              </a:rPr>
              <a:t>SLiCE</a:t>
            </a:r>
            <a:r>
              <a:rPr lang="zh-CN" altLang="en-US" sz="1200" b="0" i="0" u="none" strike="noStrike" kern="1200" baseline="0" dirty="0">
                <a:solidFill>
                  <a:schemeClr val="tx1"/>
                </a:solidFill>
                <a:latin typeface="+mn-lt"/>
                <a:ea typeface="+mn-ea"/>
                <a:cs typeface="+mn-cs"/>
              </a:rPr>
              <a:t>模型进行解释。</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第二个实验旨在证明</a:t>
            </a:r>
            <a:r>
              <a:rPr lang="en-US" altLang="zh-CN" sz="1200" b="0" i="0" u="none" strike="noStrike" kern="1200" baseline="0" dirty="0" err="1">
                <a:solidFill>
                  <a:schemeClr val="tx1"/>
                </a:solidFill>
                <a:latin typeface="+mn-lt"/>
                <a:ea typeface="+mn-ea"/>
                <a:cs typeface="+mn-cs"/>
              </a:rPr>
              <a:t>SLiCE</a:t>
            </a:r>
            <a:r>
              <a:rPr lang="zh-CN" altLang="en-US" sz="1200" b="0" i="0" u="none" strike="noStrike" kern="1200" baseline="0" dirty="0">
                <a:solidFill>
                  <a:schemeClr val="tx1"/>
                </a:solidFill>
                <a:latin typeface="+mn-lt"/>
                <a:ea typeface="+mn-ea"/>
                <a:cs typeface="+mn-cs"/>
              </a:rPr>
              <a:t>自动生成元路径的有效性。</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为了预测</a:t>
            </a:r>
            <a:r>
              <a:rPr lang="en-US" altLang="zh-CN" sz="1200" b="0" i="0" u="none" strike="noStrike" kern="1200" baseline="0" dirty="0">
                <a:solidFill>
                  <a:schemeClr val="tx1"/>
                </a:solidFill>
                <a:latin typeface="+mn-lt"/>
                <a:ea typeface="+mn-ea"/>
                <a:cs typeface="+mn-cs"/>
              </a:rPr>
              <a:t>paper-author relationship</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SLiCE</a:t>
            </a:r>
            <a:r>
              <a:rPr lang="zh-CN" altLang="en-US" sz="1200" b="0" i="0" u="none" strike="noStrike" kern="1200" baseline="0" dirty="0">
                <a:solidFill>
                  <a:schemeClr val="tx1"/>
                </a:solidFill>
                <a:latin typeface="+mn-lt"/>
                <a:ea typeface="+mn-ea"/>
                <a:cs typeface="+mn-cs"/>
              </a:rPr>
              <a:t>自动学习了</a:t>
            </a:r>
            <a:r>
              <a:rPr lang="en-US" altLang="zh-CN" sz="1200" b="0" i="0" u="none" strike="noStrike" kern="1200" baseline="0" dirty="0">
                <a:solidFill>
                  <a:schemeClr val="tx1"/>
                </a:solidFill>
                <a:latin typeface="+mn-lt"/>
                <a:ea typeface="+mn-ea"/>
                <a:cs typeface="+mn-cs"/>
              </a:rPr>
              <a:t>3</a:t>
            </a:r>
            <a:r>
              <a:rPr lang="zh-CN" altLang="en-US" sz="1200" b="0" i="0" u="none" strike="noStrike" kern="1200" baseline="0" dirty="0">
                <a:solidFill>
                  <a:schemeClr val="tx1"/>
                </a:solidFill>
                <a:latin typeface="+mn-lt"/>
                <a:ea typeface="+mn-ea"/>
                <a:cs typeface="+mn-cs"/>
              </a:rPr>
              <a:t>种元路径：“</a:t>
            </a:r>
            <a:r>
              <a:rPr lang="en-US" altLang="zh-CN" sz="1200" b="0" i="0" u="none" strike="noStrike" kern="1200" baseline="0" dirty="0">
                <a:solidFill>
                  <a:schemeClr val="tx1"/>
                </a:solidFill>
                <a:latin typeface="+mn-lt"/>
                <a:ea typeface="+mn-ea"/>
                <a:cs typeface="+mn-cs"/>
              </a:rPr>
              <a:t>TPA</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authors publish with the same topic</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“APA" (co-authors) and “CPA"(authors published in the same conference).</a:t>
            </a:r>
          </a:p>
          <a:p>
            <a:endParaRPr lang="en-US" altLang="zh-CN" sz="1200" b="0" i="0" u="none" strike="noStrike" kern="1200" baseline="0" dirty="0">
              <a:solidFill>
                <a:schemeClr val="tx1"/>
              </a:solidFill>
              <a:latin typeface="+mn-lt"/>
              <a:ea typeface="+mn-ea"/>
              <a:cs typeface="+mn-cs"/>
            </a:endParaRPr>
          </a:p>
          <a:p>
            <a:r>
              <a:rPr lang="zh-CN" altLang="en-US" sz="1200" b="0" i="0" kern="1200" dirty="0">
                <a:solidFill>
                  <a:schemeClr val="tx1"/>
                </a:solidFill>
                <a:effectLst/>
                <a:latin typeface="+mn-lt"/>
                <a:ea typeface="+mn-ea"/>
                <a:cs typeface="+mn-cs"/>
              </a:rPr>
              <a:t>有趣的是，我们的研究表明，较长的路径“</a:t>
            </a:r>
            <a:r>
              <a:rPr lang="en" altLang="zh-CN" sz="1200" b="0" i="0" kern="1200" dirty="0">
                <a:solidFill>
                  <a:schemeClr val="tx1"/>
                </a:solidFill>
                <a:effectLst/>
                <a:latin typeface="+mn-lt"/>
                <a:ea typeface="+mn-ea"/>
                <a:cs typeface="+mn-cs"/>
              </a:rPr>
              <a:t>APCPA”</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通常用于</a:t>
            </a:r>
            <a:r>
              <a:rPr lang="en" altLang="zh-CN" sz="1200" b="0" i="0" kern="1200" dirty="0">
                <a:solidFill>
                  <a:schemeClr val="tx1"/>
                </a:solidFill>
                <a:effectLst/>
                <a:latin typeface="+mn-lt"/>
                <a:ea typeface="+mn-ea"/>
                <a:cs typeface="+mn-cs"/>
              </a:rPr>
              <a:t>﻿sample academic graphs for co-author</a:t>
            </a:r>
            <a:r>
              <a:rPr lang="zh-CN" altLang="en-US"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relationship</a:t>
            </a:r>
            <a:r>
              <a:rPr lang="zh-CN" altLang="en-US" sz="1200" b="0" i="0" kern="1200" dirty="0">
                <a:solidFill>
                  <a:schemeClr val="tx1"/>
                </a:solidFill>
                <a:effectLst/>
                <a:latin typeface="+mn-lt"/>
                <a:ea typeface="+mn-ea"/>
                <a:cs typeface="+mn-cs"/>
              </a:rPr>
              <a:t>，并不能对正样本进行准确预测，也就是说，“所有在同一会议上发表文章的作者不一定会一起发表文章”。</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30</a:t>
            </a:fld>
            <a:endParaRPr lang="zh-CN" altLang="en-US"/>
          </a:p>
        </p:txBody>
      </p:sp>
    </p:spTree>
    <p:extLst>
      <p:ext uri="{BB962C8B-B14F-4D97-AF65-F5344CB8AC3E}">
        <p14:creationId xmlns:p14="http://schemas.microsoft.com/office/powerpoint/2010/main" val="643119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GNN</a:t>
            </a:r>
            <a:r>
              <a:rPr lang="zh-CN" altLang="en-US" sz="1200" b="0" i="0" kern="1200" dirty="0">
                <a:solidFill>
                  <a:schemeClr val="tx1"/>
                </a:solidFill>
                <a:effectLst/>
                <a:latin typeface="+mn-lt"/>
                <a:ea typeface="+mn-ea"/>
                <a:cs typeface="+mn-cs"/>
              </a:rPr>
              <a:t>的核心思想是利用图的连通性以及节点和边的特征来学习每个节点和边的</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向量。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它利用消息传递机制，使用不同的聚合聚合函数来结合相邻节点的信息和来自当前节点上一层的信息。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经过 </a:t>
            </a:r>
            <a:r>
              <a:rPr lang="en" altLang="zh-CN" sz="1200" b="0" i="0" kern="1200" dirty="0">
                <a:solidFill>
                  <a:schemeClr val="tx1"/>
                </a:solidFill>
                <a:effectLst/>
                <a:latin typeface="+mn-lt"/>
                <a:ea typeface="+mn-ea"/>
                <a:cs typeface="+mn-cs"/>
              </a:rPr>
              <a:t>k </a:t>
            </a:r>
            <a:r>
              <a:rPr lang="zh-CN" altLang="en-US" sz="1200" b="0" i="0" kern="1200" dirty="0">
                <a:solidFill>
                  <a:schemeClr val="tx1"/>
                </a:solidFill>
                <a:effectLst/>
                <a:latin typeface="+mn-lt"/>
                <a:ea typeface="+mn-ea"/>
                <a:cs typeface="+mn-cs"/>
              </a:rPr>
              <a:t>次聚合迭代后，节点</a:t>
            </a:r>
            <a:r>
              <a:rPr lang="en"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的表示向量就捕获到了其 </a:t>
            </a:r>
            <a:r>
              <a:rPr lang="en" altLang="zh-CN" sz="1200" b="0" i="0" kern="1200" dirty="0">
                <a:solidFill>
                  <a:schemeClr val="tx1"/>
                </a:solidFill>
                <a:effectLst/>
                <a:latin typeface="+mn-lt"/>
                <a:ea typeface="+mn-ea"/>
                <a:cs typeface="+mn-cs"/>
              </a:rPr>
              <a:t>k </a:t>
            </a:r>
            <a:r>
              <a:rPr lang="zh-CN" altLang="en-US" sz="1200" b="0" i="0" kern="1200" dirty="0">
                <a:solidFill>
                  <a:schemeClr val="tx1"/>
                </a:solidFill>
                <a:effectLst/>
                <a:latin typeface="+mn-lt"/>
                <a:ea typeface="+mn-ea"/>
                <a:cs typeface="+mn-cs"/>
              </a:rPr>
              <a:t>跳网络邻域内的结构信息。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strike="sngStrike" kern="1200" dirty="0">
                <a:solidFill>
                  <a:schemeClr val="tx1"/>
                </a:solidFill>
                <a:effectLst/>
                <a:latin typeface="+mn-lt"/>
                <a:ea typeface="+mn-ea"/>
                <a:cs typeface="+mn-cs"/>
              </a:rPr>
              <a:t>图神经网络划分为五大类别，分别是：图卷积网络（</a:t>
            </a:r>
            <a:r>
              <a:rPr lang="en" altLang="zh-CN" sz="1200" b="0" i="0" strike="sngStrike" kern="1200" dirty="0">
                <a:solidFill>
                  <a:schemeClr val="tx1"/>
                </a:solidFill>
                <a:effectLst/>
                <a:latin typeface="+mn-lt"/>
                <a:ea typeface="+mn-ea"/>
                <a:cs typeface="+mn-cs"/>
              </a:rPr>
              <a:t>GCN</a:t>
            </a:r>
            <a:r>
              <a:rPr lang="zh-CN" altLang="en" sz="1200" b="0" i="0" strike="sngStrike" kern="1200" dirty="0">
                <a:solidFill>
                  <a:schemeClr val="tx1"/>
                </a:solidFill>
                <a:effectLst/>
                <a:latin typeface="+mn-lt"/>
                <a:ea typeface="+mn-ea"/>
                <a:cs typeface="+mn-cs"/>
              </a:rPr>
              <a:t>）、 </a:t>
            </a:r>
            <a:r>
              <a:rPr lang="zh-CN" altLang="en-US" sz="1200" b="0" i="0" strike="sngStrike" kern="1200" dirty="0">
                <a:solidFill>
                  <a:schemeClr val="tx1"/>
                </a:solidFill>
                <a:effectLst/>
                <a:latin typeface="+mn-lt"/>
                <a:ea typeface="+mn-ea"/>
                <a:cs typeface="+mn-cs"/>
              </a:rPr>
              <a:t>图注意力网络</a:t>
            </a:r>
            <a:r>
              <a:rPr lang="zh-CN" altLang="en" sz="1200" b="0" i="0" strike="sngStrike" kern="1200" dirty="0">
                <a:solidFill>
                  <a:schemeClr val="tx1"/>
                </a:solidFill>
                <a:effectLst/>
                <a:latin typeface="+mn-lt"/>
                <a:ea typeface="+mn-ea"/>
                <a:cs typeface="+mn-cs"/>
              </a:rPr>
              <a:t>、</a:t>
            </a:r>
            <a:r>
              <a:rPr lang="zh-CN" altLang="en-US" sz="1200" b="0" i="0" strike="sngStrike" kern="1200" dirty="0">
                <a:solidFill>
                  <a:schemeClr val="tx1"/>
                </a:solidFill>
                <a:effectLst/>
                <a:latin typeface="+mn-lt"/>
                <a:ea typeface="+mn-ea"/>
                <a:cs typeface="+mn-cs"/>
              </a:rPr>
              <a:t>图自编码器</a:t>
            </a:r>
            <a:r>
              <a:rPr lang="zh-CN" altLang="en" sz="1200" b="0" i="0" strike="sngStrike" kern="1200" dirty="0">
                <a:solidFill>
                  <a:schemeClr val="tx1"/>
                </a:solidFill>
                <a:effectLst/>
                <a:latin typeface="+mn-lt"/>
                <a:ea typeface="+mn-ea"/>
                <a:cs typeface="+mn-cs"/>
              </a:rPr>
              <a:t>、</a:t>
            </a:r>
            <a:r>
              <a:rPr lang="zh-CN" altLang="en-US" sz="1200" b="0" i="0" strike="sngStrike" kern="1200" dirty="0">
                <a:solidFill>
                  <a:schemeClr val="tx1"/>
                </a:solidFill>
                <a:effectLst/>
                <a:latin typeface="+mn-lt"/>
                <a:ea typeface="+mn-ea"/>
                <a:cs typeface="+mn-cs"/>
              </a:rPr>
              <a:t>图生成网络和图时空网络。</a:t>
            </a:r>
            <a:endParaRPr lang="en-US" altLang="zh-CN" sz="1200" b="0" i="0" strike="sngStrike" kern="1200" dirty="0">
              <a:solidFill>
                <a:schemeClr val="tx1"/>
              </a:solidFill>
              <a:effectLst/>
              <a:latin typeface="+mn-lt"/>
              <a:ea typeface="+mn-ea"/>
              <a:cs typeface="+mn-cs"/>
            </a:endParaRPr>
          </a:p>
          <a:p>
            <a:r>
              <a:rPr lang="zh-CN" altLang="en-US" sz="1200" b="0" i="0" strike="sngStrike" kern="1200" dirty="0">
                <a:solidFill>
                  <a:schemeClr val="tx1"/>
                </a:solidFill>
                <a:effectLst/>
                <a:latin typeface="+mn-lt"/>
                <a:ea typeface="+mn-ea"/>
                <a:cs typeface="+mn-cs"/>
              </a:rPr>
              <a:t>这里主要讨论的是空域</a:t>
            </a:r>
            <a:r>
              <a:rPr lang="en-US" altLang="zh-CN" sz="1200" b="0" i="0" strike="sngStrike" kern="1200" dirty="0">
                <a:solidFill>
                  <a:schemeClr val="tx1"/>
                </a:solidFill>
                <a:effectLst/>
                <a:latin typeface="+mn-lt"/>
                <a:ea typeface="+mn-ea"/>
                <a:cs typeface="+mn-cs"/>
              </a:rPr>
              <a:t>GCN</a:t>
            </a:r>
            <a:r>
              <a:rPr lang="zh-CN" altLang="en-US" sz="1200" b="0" i="0" strike="sngStrike" kern="1200" dirty="0">
                <a:solidFill>
                  <a:schemeClr val="tx1"/>
                </a:solidFill>
                <a:effectLst/>
                <a:latin typeface="+mn-lt"/>
                <a:ea typeface="+mn-ea"/>
                <a:cs typeface="+mn-cs"/>
              </a:rPr>
              <a:t>。</a:t>
            </a:r>
            <a:endParaRPr lang="en-US" altLang="zh-CN" sz="1200" b="0" i="0" strike="sng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A7EA511-84E0-4AE0-9842-AB0E10994BF1}" type="slidenum">
              <a:rPr lang="zh-CN" altLang="en-US" smtClean="0"/>
              <a:t>4</a:t>
            </a:fld>
            <a:endParaRPr lang="zh-CN" altLang="en-US"/>
          </a:p>
        </p:txBody>
      </p:sp>
    </p:spTree>
    <p:extLst>
      <p:ext uri="{BB962C8B-B14F-4D97-AF65-F5344CB8AC3E}">
        <p14:creationId xmlns:p14="http://schemas.microsoft.com/office/powerpoint/2010/main" val="486141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 如何利用异质图中节点间的不同类型关系信息？</a:t>
            </a:r>
            <a:endParaRPr lang="en-US" altLang="zh-CN" dirty="0"/>
          </a:p>
          <a:p>
            <a:r>
              <a:rPr lang="en-US" altLang="zh-CN" dirty="0"/>
              <a:t>2.</a:t>
            </a:r>
            <a:r>
              <a:rPr lang="zh-CN" altLang="en-US" dirty="0"/>
              <a:t> 如何获取高阶语义上下文关联？</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31</a:t>
            </a:fld>
            <a:endParaRPr lang="zh-CN" altLang="en-US"/>
          </a:p>
        </p:txBody>
      </p:sp>
    </p:spTree>
    <p:extLst>
      <p:ext uri="{BB962C8B-B14F-4D97-AF65-F5344CB8AC3E}">
        <p14:creationId xmlns:p14="http://schemas.microsoft.com/office/powerpoint/2010/main" val="958289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从不一致关系中采样负样本：</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在异构图上区分特定关系下的正负样本，这种关系保留了两个节点之间的关系语义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正：⟨𝑝</a:t>
            </a:r>
            <a:r>
              <a:rPr lang="en-US" altLang="zh-CN" sz="1200" b="0" i="0" kern="1200" dirty="0">
                <a:solidFill>
                  <a:schemeClr val="tx1"/>
                </a:solidFill>
                <a:effectLst/>
                <a:latin typeface="+mn-lt"/>
                <a:ea typeface="+mn-ea"/>
                <a:cs typeface="+mn-cs"/>
              </a:rPr>
              <a:t>1, 𝑃-𝐴, 𝑎1⟩</a:t>
            </a:r>
          </a:p>
          <a:p>
            <a:r>
              <a:rPr lang="zh-CN" altLang="en-US" sz="1200" b="0" i="0" kern="1200" dirty="0">
                <a:solidFill>
                  <a:schemeClr val="tx1"/>
                </a:solidFill>
                <a:effectLst/>
                <a:latin typeface="+mn-lt"/>
                <a:ea typeface="+mn-ea"/>
                <a:cs typeface="+mn-cs"/>
              </a:rPr>
              <a:t>负：﻿⟨𝑝</a:t>
            </a:r>
            <a:r>
              <a:rPr lang="en-US" altLang="zh-CN" sz="1200" b="0" i="0" kern="1200" dirty="0">
                <a:solidFill>
                  <a:schemeClr val="tx1"/>
                </a:solidFill>
                <a:effectLst/>
                <a:latin typeface="+mn-lt"/>
                <a:ea typeface="+mn-ea"/>
                <a:cs typeface="+mn-cs"/>
              </a:rPr>
              <a:t>1, 𝑃-𝐶, 𝑐1⟩</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32</a:t>
            </a:fld>
            <a:endParaRPr lang="zh-CN" altLang="en-US"/>
          </a:p>
        </p:txBody>
      </p:sp>
    </p:spTree>
    <p:extLst>
      <p:ext uri="{BB962C8B-B14F-4D97-AF65-F5344CB8AC3E}">
        <p14:creationId xmlns:p14="http://schemas.microsoft.com/office/powerpoint/2010/main" val="3702412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为了区分非连接结构中的正样本，我们进一步从不直接连接的节点中生成负样本。</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33</a:t>
            </a:fld>
            <a:endParaRPr lang="zh-CN" altLang="en-US"/>
          </a:p>
        </p:txBody>
      </p:sp>
    </p:spTree>
    <p:extLst>
      <p:ext uri="{BB962C8B-B14F-4D97-AF65-F5344CB8AC3E}">
        <p14:creationId xmlns:p14="http://schemas.microsoft.com/office/powerpoint/2010/main" val="2236893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34</a:t>
            </a:fld>
            <a:endParaRPr lang="zh-CN" altLang="en-US"/>
          </a:p>
        </p:txBody>
      </p:sp>
    </p:spTree>
    <p:extLst>
      <p:ext uri="{BB962C8B-B14F-4D97-AF65-F5344CB8AC3E}">
        <p14:creationId xmlns:p14="http://schemas.microsoft.com/office/powerpoint/2010/main" val="2267880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可能存在正样本相同的情况。</a:t>
            </a:r>
            <a:endParaRPr lang="en-US" altLang="zh-CN" dirty="0"/>
          </a:p>
          <a:p>
            <a:pPr marL="0" indent="0">
              <a:buNone/>
            </a:pPr>
            <a:endParaRPr lang="en-US" altLang="zh-CN" dirty="0"/>
          </a:p>
          <a:p>
            <a:pPr marL="0" indent="0">
              <a:buNone/>
            </a:pPr>
            <a:r>
              <a:rPr lang="zh-CN" altLang="en-US" dirty="0"/>
              <a:t>将对比学习视为训练一个编码器进行字典查询的任务</a:t>
            </a:r>
            <a:r>
              <a:rPr lang="zh-CN" altLang="en-US" sz="1200" b="0" i="0" kern="1200" dirty="0">
                <a:solidFill>
                  <a:schemeClr val="tx1"/>
                </a:solidFill>
                <a:effectLst/>
                <a:latin typeface="+mn-lt"/>
                <a:ea typeface="+mn-ea"/>
                <a:cs typeface="+mn-cs"/>
              </a:rPr>
              <a:t>，把对比学习比作查字典过程，把字典当作队列，引入动量更新</a:t>
            </a:r>
            <a:endParaRPr lang="en-US" altLang="zh-CN" sz="1200" b="0" i="0" kern="1200" dirty="0">
              <a:solidFill>
                <a:schemeClr val="tx1"/>
              </a:solidFill>
              <a:effectLst/>
              <a:latin typeface="+mn-lt"/>
              <a:ea typeface="+mn-ea"/>
              <a:cs typeface="+mn-cs"/>
            </a:endParaRPr>
          </a:p>
          <a:p>
            <a:pPr marL="0" indent="0">
              <a:buNone/>
            </a:pPr>
            <a:endParaRPr lang="en-US" altLang="zh-CN" sz="1200" b="0" i="0" kern="1200" dirty="0">
              <a:solidFill>
                <a:schemeClr val="tx1"/>
              </a:solidFill>
              <a:effectLst/>
              <a:latin typeface="+mn-lt"/>
              <a:ea typeface="+mn-ea"/>
              <a:cs typeface="+mn-cs"/>
            </a:endParaRPr>
          </a:p>
          <a:p>
            <a:pPr marL="0" indent="0">
              <a:buNone/>
            </a:pPr>
            <a:r>
              <a:rPr lang="zh-CN" altLang="en-US" dirty="0"/>
              <a:t>假设有</a:t>
            </a:r>
            <a:r>
              <a:rPr lang="zh-CN" altLang="en-US" b="1" dirty="0"/>
              <a:t>一个编码的查询</a:t>
            </a:r>
            <a:r>
              <a:rPr lang="en-US" altLang="zh-CN" b="1" dirty="0"/>
              <a:t>q</a:t>
            </a:r>
            <a:r>
              <a:rPr lang="zh-CN" altLang="en-US" b="1" dirty="0"/>
              <a:t>以及一组编码的样本</a:t>
            </a:r>
            <a:r>
              <a:rPr lang="en-US" altLang="zh-CN" b="1" dirty="0"/>
              <a:t>{ k0 , k1 , k2 , . . . } </a:t>
            </a:r>
            <a:r>
              <a:rPr lang="en-US" altLang="zh-CN" dirty="0"/>
              <a:t>(</a:t>
            </a:r>
            <a:r>
              <a:rPr lang="zh-CN" altLang="en-US" dirty="0"/>
              <a:t>字典中的键值），假设</a:t>
            </a:r>
            <a:r>
              <a:rPr lang="en-US" altLang="zh-CN" dirty="0"/>
              <a:t>q</a:t>
            </a:r>
            <a:r>
              <a:rPr lang="zh-CN" altLang="en-US" dirty="0"/>
              <a:t>和一个字典里单独的键值</a:t>
            </a:r>
            <a:r>
              <a:rPr lang="en-US" altLang="zh-CN" dirty="0"/>
              <a:t>k+​</a:t>
            </a:r>
            <a:r>
              <a:rPr lang="zh-CN" altLang="en-US" dirty="0"/>
              <a:t>匹配，</a:t>
            </a:r>
            <a:r>
              <a:rPr lang="en-US" altLang="zh-CN" dirty="0"/>
              <a:t>Contrastive loss </a:t>
            </a:r>
            <a:r>
              <a:rPr lang="zh-CN" altLang="en-US" dirty="0"/>
              <a:t>即对比损失，它的取值低表示</a:t>
            </a:r>
            <a:r>
              <a:rPr lang="en-US" altLang="zh-CN" dirty="0"/>
              <a:t>q</a:t>
            </a:r>
            <a:r>
              <a:rPr lang="zh-CN" altLang="en-US" dirty="0"/>
              <a:t>和键值</a:t>
            </a:r>
            <a:r>
              <a:rPr lang="en-US" altLang="zh-CN" dirty="0"/>
              <a:t>k+</a:t>
            </a:r>
            <a:r>
              <a:rPr lang="zh-CN" altLang="en-US" dirty="0"/>
              <a:t>（</a:t>
            </a:r>
            <a:r>
              <a:rPr lang="en-US" altLang="zh-CN" dirty="0"/>
              <a:t>positive key</a:t>
            </a:r>
            <a:r>
              <a:rPr lang="zh-CN" altLang="en-US" dirty="0"/>
              <a:t>）相似而和字典中其它所有键值（</a:t>
            </a:r>
            <a:r>
              <a:rPr lang="en-US" altLang="zh-CN" dirty="0"/>
              <a:t>negative keys</a:t>
            </a:r>
            <a:r>
              <a:rPr lang="zh-CN" altLang="en-US" dirty="0"/>
              <a:t>）不相似。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35</a:t>
            </a:fld>
            <a:endParaRPr lang="zh-CN" altLang="en-US"/>
          </a:p>
        </p:txBody>
      </p:sp>
    </p:spTree>
    <p:extLst>
      <p:ext uri="{BB962C8B-B14F-4D97-AF65-F5344CB8AC3E}">
        <p14:creationId xmlns:p14="http://schemas.microsoft.com/office/powerpoint/2010/main" val="924703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我们随机抽取与训练集相同数量的未连接节点对作为负样本进行模型优化。最后，在微调过程中</a:t>
            </a:r>
            <a:r>
              <a:rPr lang="zh-CN" altLang="en-US" sz="1200" b="1" i="0" kern="1200" dirty="0">
                <a:solidFill>
                  <a:schemeClr val="tx1"/>
                </a:solidFill>
                <a:effectLst/>
                <a:latin typeface="+mn-lt"/>
                <a:ea typeface="+mn-ea"/>
                <a:cs typeface="+mn-cs"/>
              </a:rPr>
              <a:t>最小化交叉熵损失</a:t>
            </a:r>
            <a:r>
              <a:rPr lang="zh-CN" altLang="en-US" sz="1200" b="0" i="0" kern="1200" dirty="0">
                <a:solidFill>
                  <a:schemeClr val="tx1"/>
                </a:solidFill>
                <a:effectLst/>
                <a:latin typeface="+mn-lt"/>
                <a:ea typeface="+mn-ea"/>
                <a:cs typeface="+mn-cs"/>
              </a:rPr>
              <a:t>来训练</a:t>
            </a:r>
            <a:r>
              <a:rPr lang="en-US" altLang="zh-CN" sz="1200" b="0" i="0" kern="1200" dirty="0">
                <a:solidFill>
                  <a:schemeClr val="tx1"/>
                </a:solidFill>
                <a:effectLst/>
                <a:latin typeface="+mn-lt"/>
                <a:ea typeface="+mn-ea"/>
                <a:cs typeface="+mn-cs"/>
              </a:rPr>
              <a:t>GNN</a:t>
            </a:r>
            <a:r>
              <a:rPr lang="zh-CN" altLang="en-US" sz="1200" b="0" i="0" kern="1200" dirty="0">
                <a:solidFill>
                  <a:schemeClr val="tx1"/>
                </a:solidFill>
                <a:effectLst/>
                <a:latin typeface="+mn-lt"/>
                <a:ea typeface="+mn-ea"/>
                <a:cs typeface="+mn-cs"/>
              </a:rPr>
              <a:t>模型，并使用</a:t>
            </a:r>
            <a:r>
              <a:rPr lang="en-US" altLang="zh-CN" sz="1200" b="1" i="0" kern="1200" dirty="0">
                <a:solidFill>
                  <a:schemeClr val="tx1"/>
                </a:solidFill>
                <a:effectLst/>
                <a:latin typeface="+mn-lt"/>
                <a:ea typeface="+mn-ea"/>
                <a:cs typeface="+mn-cs"/>
              </a:rPr>
              <a:t>MRR</a:t>
            </a:r>
            <a:r>
              <a:rPr lang="zh-CN" altLang="en-US" sz="1200" b="0" i="0" kern="1200" dirty="0">
                <a:solidFill>
                  <a:schemeClr val="tx1"/>
                </a:solidFill>
                <a:effectLst/>
                <a:latin typeface="+mn-lt"/>
                <a:ea typeface="+mn-ea"/>
                <a:cs typeface="+mn-cs"/>
              </a:rPr>
              <a:t>度量来评估预测性能。</a:t>
            </a:r>
            <a:endParaRPr lang="en-US" altLang="zh-CN" sz="1050" b="1" dirty="0"/>
          </a:p>
          <a:p>
            <a:endParaRPr lang="en-US" altLang="zh-CN" sz="1050" b="1" dirty="0"/>
          </a:p>
          <a:p>
            <a:r>
              <a:rPr lang="en-US" altLang="zh-CN" sz="1050" b="1" dirty="0"/>
              <a:t>MR</a:t>
            </a:r>
            <a:r>
              <a:rPr lang="zh-CN" altLang="en-US" sz="1050" b="1" dirty="0"/>
              <a:t>指标</a:t>
            </a:r>
            <a:r>
              <a:rPr lang="zh-CN" altLang="en-US" sz="1050" dirty="0"/>
              <a:t>：将整个图谱中每个正确三元组的能量值排序后的序号取平均得到的值；</a:t>
            </a:r>
          </a:p>
          <a:p>
            <a:r>
              <a:rPr lang="en-US" altLang="zh-CN" sz="1050" b="1" dirty="0"/>
              <a:t>MRR</a:t>
            </a:r>
            <a:r>
              <a:rPr lang="zh-CN" altLang="en-US" sz="1050" b="1" dirty="0"/>
              <a:t>指标：</a:t>
            </a:r>
            <a:r>
              <a:rPr lang="zh-CN" altLang="en-US" sz="1050" dirty="0"/>
              <a:t>将整个图谱每个正确三元组的能量排序后的序号倒数取平均得到的值；</a:t>
            </a:r>
          </a:p>
          <a:p>
            <a:r>
              <a:rPr lang="en-US" altLang="zh-CN" sz="1050" b="1" dirty="0" err="1"/>
              <a:t>Hit@n</a:t>
            </a:r>
            <a:r>
              <a:rPr lang="zh-CN" altLang="en-US" sz="1050" b="1" dirty="0"/>
              <a:t>指标：</a:t>
            </a:r>
            <a:r>
              <a:rPr lang="zh-CN" altLang="en-US" sz="1050" dirty="0"/>
              <a:t>整个图谱正确三元组的能量排序后序号小于</a:t>
            </a:r>
            <a:r>
              <a:rPr lang="en-US" altLang="zh-CN" sz="1050" dirty="0"/>
              <a:t>n</a:t>
            </a:r>
            <a:r>
              <a:rPr lang="zh-CN" altLang="en-US" sz="1050" dirty="0"/>
              <a:t>的三元组所占的比例。</a:t>
            </a:r>
            <a:endParaRPr lang="en-US" altLang="zh-CN" sz="1050" dirty="0"/>
          </a:p>
          <a:p>
            <a:endParaRPr lang="en-US" altLang="zh-CN" sz="1050" dirty="0"/>
          </a:p>
          <a:p>
            <a:r>
              <a:rPr lang="zh-CN" altLang="en-US" sz="1200" b="0" i="0" kern="1200" dirty="0">
                <a:solidFill>
                  <a:schemeClr val="tx1"/>
                </a:solidFill>
                <a:effectLst/>
                <a:latin typeface="+mn-lt"/>
                <a:ea typeface="+mn-ea"/>
                <a:cs typeface="+mn-cs"/>
              </a:rPr>
              <a:t>因此对于链接预测任务来说，</a:t>
            </a:r>
            <a:r>
              <a:rPr lang="en-US" altLang="zh-CN" sz="1200" b="0" i="0" kern="1200" dirty="0">
                <a:solidFill>
                  <a:schemeClr val="tx1"/>
                </a:solidFill>
                <a:effectLst/>
                <a:latin typeface="+mn-lt"/>
                <a:ea typeface="+mn-ea"/>
                <a:cs typeface="+mn-cs"/>
              </a:rPr>
              <a:t>MR</a:t>
            </a:r>
            <a:r>
              <a:rPr lang="zh-CN" altLang="en-US" sz="1200" b="0" i="0" kern="1200" dirty="0">
                <a:solidFill>
                  <a:schemeClr val="tx1"/>
                </a:solidFill>
                <a:effectLst/>
                <a:latin typeface="+mn-lt"/>
                <a:ea typeface="+mn-ea"/>
                <a:cs typeface="+mn-cs"/>
              </a:rPr>
              <a:t>指标越小，模型效果越好；</a:t>
            </a:r>
            <a:r>
              <a:rPr lang="en-US" altLang="zh-CN" sz="1200" b="0" i="0" kern="1200" dirty="0">
                <a:solidFill>
                  <a:schemeClr val="tx1"/>
                </a:solidFill>
                <a:effectLst/>
                <a:latin typeface="+mn-lt"/>
                <a:ea typeface="+mn-ea"/>
                <a:cs typeface="+mn-cs"/>
              </a:rPr>
              <a:t>MRR</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Hit@n</a:t>
            </a:r>
            <a:r>
              <a:rPr lang="zh-CN" altLang="en-US" sz="1200" b="0" i="0" kern="1200" dirty="0">
                <a:solidFill>
                  <a:schemeClr val="tx1"/>
                </a:solidFill>
                <a:effectLst/>
                <a:latin typeface="+mn-lt"/>
                <a:ea typeface="+mn-ea"/>
                <a:cs typeface="+mn-cs"/>
              </a:rPr>
              <a:t>指标越大，模型效果越好。</a:t>
            </a:r>
            <a:endParaRPr lang="zh-CN" altLang="en-US" sz="1050"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36</a:t>
            </a:fld>
            <a:endParaRPr lang="zh-CN" altLang="en-US"/>
          </a:p>
        </p:txBody>
      </p:sp>
    </p:spTree>
    <p:extLst>
      <p:ext uri="{BB962C8B-B14F-4D97-AF65-F5344CB8AC3E}">
        <p14:creationId xmlns:p14="http://schemas.microsoft.com/office/powerpoint/2010/main" val="2787005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最上面的表分析不同消融模型在各种下游任务上的性能表现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（在结点分类任务上，</a:t>
            </a:r>
            <a:r>
              <a:rPr lang="en-US" altLang="zh-CN" sz="1200" b="0" i="0" kern="1200" dirty="0">
                <a:solidFill>
                  <a:schemeClr val="tx1"/>
                </a:solidFill>
                <a:effectLst/>
                <a:latin typeface="+mn-lt"/>
                <a:ea typeface="+mn-ea"/>
                <a:cs typeface="+mn-cs"/>
              </a:rPr>
              <a:t>CPT-</a:t>
            </a:r>
            <a:r>
              <a:rPr lang="en-US" altLang="zh-CN" sz="1200" b="0" i="0" kern="1200" dirty="0" err="1">
                <a:solidFill>
                  <a:schemeClr val="tx1"/>
                </a:solidFill>
                <a:effectLst/>
                <a:latin typeface="+mn-lt"/>
                <a:ea typeface="+mn-ea"/>
                <a:cs typeface="+mn-cs"/>
              </a:rPr>
              <a:t>HG_rel</a:t>
            </a:r>
            <a:r>
              <a:rPr lang="zh-CN" altLang="en-US" sz="1200" b="0" i="0" kern="1200" dirty="0">
                <a:solidFill>
                  <a:schemeClr val="tx1"/>
                </a:solidFill>
                <a:effectLst/>
                <a:latin typeface="+mn-lt"/>
                <a:ea typeface="+mn-ea"/>
                <a:cs typeface="+mn-cs"/>
              </a:rPr>
              <a:t>的效果好于</a:t>
            </a:r>
            <a:r>
              <a:rPr lang="en-US" altLang="zh-CN" sz="1200" b="0" i="0" kern="1200" dirty="0">
                <a:solidFill>
                  <a:schemeClr val="tx1"/>
                </a:solidFill>
                <a:effectLst/>
                <a:latin typeface="+mn-lt"/>
                <a:ea typeface="+mn-ea"/>
                <a:cs typeface="+mn-cs"/>
              </a:rPr>
              <a:t>CPT-</a:t>
            </a:r>
            <a:r>
              <a:rPr lang="en-US" altLang="zh-CN" sz="1200" b="0" i="0" kern="1200" dirty="0" err="1">
                <a:solidFill>
                  <a:schemeClr val="tx1"/>
                </a:solidFill>
                <a:effectLst/>
                <a:latin typeface="+mn-lt"/>
                <a:ea typeface="+mn-ea"/>
                <a:cs typeface="+mn-cs"/>
              </a:rPr>
              <a:t>HG_sub</a:t>
            </a:r>
            <a:r>
              <a:rPr lang="zh-CN" altLang="en-US" sz="1200" b="0" i="0" kern="1200" dirty="0">
                <a:solidFill>
                  <a:schemeClr val="tx1"/>
                </a:solidFill>
                <a:effectLst/>
                <a:latin typeface="+mn-lt"/>
                <a:ea typeface="+mn-ea"/>
                <a:cs typeface="+mn-cs"/>
              </a:rPr>
              <a:t>，表明</a:t>
            </a:r>
            <a:r>
              <a:rPr lang="en-US" altLang="zh-CN" sz="1200" b="0" i="0" kern="1200" dirty="0">
                <a:solidFill>
                  <a:schemeClr val="tx1"/>
                </a:solidFill>
                <a:effectLst/>
                <a:latin typeface="+mn-lt"/>
                <a:ea typeface="+mn-ea"/>
                <a:cs typeface="+mn-cs"/>
              </a:rPr>
              <a:t>semantic relation</a:t>
            </a:r>
            <a:r>
              <a:rPr lang="zh-CN" altLang="en-US" sz="1200" b="0" i="0" kern="1200" dirty="0">
                <a:solidFill>
                  <a:schemeClr val="tx1"/>
                </a:solidFill>
                <a:effectLst/>
                <a:latin typeface="+mn-lt"/>
                <a:ea typeface="+mn-ea"/>
                <a:cs typeface="+mn-cs"/>
              </a:rPr>
              <a:t>的关系更重要）</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左下的表对在</a:t>
            </a:r>
            <a:r>
              <a:rPr lang="en-US" altLang="zh-CN" sz="1200" b="0" i="0" kern="1200" dirty="0" err="1">
                <a:solidFill>
                  <a:schemeClr val="tx1"/>
                </a:solidFill>
                <a:effectLst/>
                <a:latin typeface="+mn-lt"/>
                <a:ea typeface="+mn-ea"/>
                <a:cs typeface="+mn-cs"/>
              </a:rPr>
              <a:t>Aminer</a:t>
            </a:r>
            <a:r>
              <a:rPr lang="zh-CN" altLang="en-US" sz="1200" b="0" i="0" kern="1200" dirty="0">
                <a:solidFill>
                  <a:schemeClr val="tx1"/>
                </a:solidFill>
                <a:effectLst/>
                <a:latin typeface="+mn-lt"/>
                <a:ea typeface="+mn-ea"/>
                <a:cs typeface="+mn-cs"/>
              </a:rPr>
              <a:t>数据集上，使用不同</a:t>
            </a:r>
            <a:r>
              <a:rPr lang="en-US" altLang="zh-CN" sz="1200" b="0" i="0" kern="1200" dirty="0">
                <a:solidFill>
                  <a:schemeClr val="tx1"/>
                </a:solidFill>
                <a:effectLst/>
                <a:latin typeface="+mn-lt"/>
                <a:ea typeface="+mn-ea"/>
                <a:cs typeface="+mn-cs"/>
              </a:rPr>
              <a:t>Meta graph</a:t>
            </a:r>
            <a:r>
              <a:rPr lang="zh-CN" altLang="en-US" sz="1200" b="0" i="0" kern="1200" dirty="0">
                <a:solidFill>
                  <a:schemeClr val="tx1"/>
                </a:solidFill>
                <a:effectLst/>
                <a:latin typeface="+mn-lt"/>
                <a:ea typeface="+mn-ea"/>
                <a:cs typeface="+mn-cs"/>
              </a:rPr>
              <a:t>对节点分类任务表现的影响</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37</a:t>
            </a:fld>
            <a:endParaRPr lang="zh-CN" altLang="en-US"/>
          </a:p>
        </p:txBody>
      </p:sp>
    </p:spTree>
    <p:extLst>
      <p:ext uri="{BB962C8B-B14F-4D97-AF65-F5344CB8AC3E}">
        <p14:creationId xmlns:p14="http://schemas.microsoft.com/office/powerpoint/2010/main" val="3778520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mj-lt"/>
              <a:buAutoNum type="arabicPeriod"/>
            </a:pPr>
            <a:r>
              <a:rPr lang="zh-CN" altLang="en-US" sz="1200" dirty="0"/>
              <a:t>提出了一种新的预训练策略，利用</a:t>
            </a:r>
            <a:r>
              <a:rPr lang="en-US" altLang="zh-CN" sz="1200" b="1" dirty="0"/>
              <a:t>Node-level</a:t>
            </a:r>
            <a:r>
              <a:rPr lang="zh-CN" altLang="en-US" sz="1200" dirty="0"/>
              <a:t>和</a:t>
            </a:r>
            <a:r>
              <a:rPr lang="en-US" altLang="zh-CN" sz="1200" b="1" dirty="0"/>
              <a:t>Schema-level</a:t>
            </a:r>
            <a:r>
              <a:rPr lang="zh-CN" altLang="en-US" sz="1200" dirty="0"/>
              <a:t>的预训练任务来对比以学习和保留图上异构性的语义和结构信息</a:t>
            </a:r>
            <a:r>
              <a:rPr lang="zh-CN" altLang="en-US" sz="1100" dirty="0"/>
              <a:t>。</a:t>
            </a:r>
            <a:endParaRPr lang="en-US" altLang="zh-CN" sz="1100" dirty="0"/>
          </a:p>
          <a:p>
            <a:pPr marL="342900" indent="-342900">
              <a:lnSpc>
                <a:spcPct val="150000"/>
              </a:lnSpc>
              <a:buFont typeface="+mj-lt"/>
              <a:buAutoNum type="arabicPeriod"/>
            </a:pPr>
            <a:endParaRPr lang="en-US" altLang="zh-CN" sz="1100" dirty="0"/>
          </a:p>
          <a:p>
            <a:pPr marL="342900" indent="-342900">
              <a:lnSpc>
                <a:spcPct val="150000"/>
              </a:lnSpc>
              <a:buFont typeface="+mj-lt"/>
              <a:buAutoNum type="arabicPeriod"/>
            </a:pPr>
            <a:r>
              <a:rPr lang="zh-CN" altLang="en-US" sz="1200" dirty="0"/>
              <a:t>提出了一种基于关系的个性化</a:t>
            </a:r>
            <a:r>
              <a:rPr lang="en-US" altLang="zh-CN" sz="1200" dirty="0"/>
              <a:t>PageRank</a:t>
            </a:r>
            <a:r>
              <a:rPr lang="zh-CN" altLang="en-US" sz="1200" dirty="0"/>
              <a:t>算法，通过对</a:t>
            </a:r>
            <a:r>
              <a:rPr lang="zh-CN" altLang="en-US" sz="1200" b="1" dirty="0"/>
              <a:t>大规模异构图</a:t>
            </a:r>
            <a:r>
              <a:rPr lang="zh-CN" altLang="en-US" sz="1200" dirty="0"/>
              <a:t>进行</a:t>
            </a:r>
            <a:r>
              <a:rPr lang="zh-CN" altLang="en-US" sz="1200" b="1" dirty="0"/>
              <a:t>稀疏化</a:t>
            </a:r>
            <a:r>
              <a:rPr lang="zh-CN" altLang="en-US" sz="1200" dirty="0"/>
              <a:t>，实现高效的预训练。</a:t>
            </a:r>
          </a:p>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38</a:t>
            </a:fld>
            <a:endParaRPr lang="zh-CN" altLang="en-US"/>
          </a:p>
        </p:txBody>
      </p:sp>
    </p:spTree>
    <p:extLst>
      <p:ext uri="{BB962C8B-B14F-4D97-AF65-F5344CB8AC3E}">
        <p14:creationId xmlns:p14="http://schemas.microsoft.com/office/powerpoint/2010/main" val="1660688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对于一个特定的关系，不对首尾结点的类型进行约束</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39</a:t>
            </a:fld>
            <a:endParaRPr lang="zh-CN" altLang="en-US"/>
          </a:p>
        </p:txBody>
      </p:sp>
    </p:spTree>
    <p:extLst>
      <p:ext uri="{BB962C8B-B14F-4D97-AF65-F5344CB8AC3E}">
        <p14:creationId xmlns:p14="http://schemas.microsoft.com/office/powerpoint/2010/main" val="1924852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为了在异构图中整合高阶异构语义和结构上下文，一个自然的想法是利用高阶语义模式，如元结构和主题（</a:t>
            </a:r>
            <a:r>
              <a:rPr lang="en-US" altLang="zh-CN" dirty="0"/>
              <a:t>meta-structures and motifs</a:t>
            </a:r>
            <a:r>
              <a:rPr lang="zh-CN" altLang="en-US" dirty="0"/>
              <a:t>）。这类方式有三个主要的缺点：</a:t>
            </a:r>
            <a:endParaRPr lang="en-US" altLang="zh-CN" dirty="0"/>
          </a:p>
          <a:p>
            <a:pPr marL="228600" indent="-228600">
              <a:buAutoNum type="arabicPeriod"/>
            </a:pPr>
            <a:r>
              <a:rPr lang="zh-CN" altLang="en-US" dirty="0"/>
              <a:t>元路径仅具有路径结构，因此元路径表达更复杂的高阶结构的能力相对有限；而主题虽能表达高阶结构，但在语义上有限。</a:t>
            </a:r>
            <a:endParaRPr lang="en-US" altLang="zh-CN" dirty="0"/>
          </a:p>
          <a:p>
            <a:pPr marL="228600" indent="-228600">
              <a:buAutoNum type="arabicPeriod"/>
            </a:pPr>
            <a:r>
              <a:rPr lang="zh-CN" altLang="en-US" dirty="0"/>
              <a:t>对于元图</a:t>
            </a:r>
            <a:r>
              <a:rPr lang="en-US" altLang="zh-CN" dirty="0"/>
              <a:t>meta-graph</a:t>
            </a:r>
            <a:r>
              <a:rPr lang="zh-CN" altLang="en-US" dirty="0"/>
              <a:t>或主题</a:t>
            </a:r>
            <a:r>
              <a:rPr lang="en-US" altLang="zh-CN" dirty="0"/>
              <a:t>motifs</a:t>
            </a:r>
            <a:r>
              <a:rPr lang="zh-CN" altLang="en-US" dirty="0"/>
              <a:t>，特别是在元图或主题较大的情况下，很难找到它们对应的实例。</a:t>
            </a:r>
            <a:endParaRPr lang="en-US" altLang="zh-CN" dirty="0"/>
          </a:p>
          <a:p>
            <a:pPr marL="228600" indent="-228600">
              <a:buAutoNum type="arabicPeriod"/>
            </a:pPr>
            <a:r>
              <a:rPr lang="zh-CN" altLang="en-US" dirty="0"/>
              <a:t>元路径和元图的选择依赖于领域知识。</a:t>
            </a:r>
            <a:endParaRPr lang="en-US" altLang="zh-CN" dirty="0"/>
          </a:p>
          <a:p>
            <a:pPr marL="0" indent="0">
              <a:buNone/>
            </a:pPr>
            <a:endParaRPr lang="en-US" altLang="zh-CN" dirty="0"/>
          </a:p>
          <a:p>
            <a:pPr marL="0" indent="0">
              <a:buNone/>
            </a:pPr>
            <a:r>
              <a:rPr lang="zh-CN" altLang="en-US" dirty="0"/>
              <a:t>相较于以上，</a:t>
            </a:r>
            <a:r>
              <a:rPr lang="en-US" altLang="zh-CN" dirty="0"/>
              <a:t>schema</a:t>
            </a:r>
            <a:r>
              <a:rPr lang="zh-CN" altLang="en-US" dirty="0"/>
              <a:t>的优点在于：</a:t>
            </a:r>
            <a:endParaRPr lang="en-US" altLang="zh-CN" dirty="0"/>
          </a:p>
          <a:p>
            <a:pPr marL="0" indent="0">
              <a:buNone/>
            </a:pPr>
            <a:r>
              <a:rPr lang="en-US" altLang="zh-CN" dirty="0"/>
              <a:t>1. </a:t>
            </a:r>
            <a:r>
              <a:rPr lang="zh-CN" altLang="en-US" dirty="0"/>
              <a:t>对于异构图，其</a:t>
            </a:r>
            <a:r>
              <a:rPr lang="en-US" altLang="zh-CN" dirty="0"/>
              <a:t>Network Schema</a:t>
            </a:r>
            <a:r>
              <a:rPr lang="zh-CN" altLang="en-US" dirty="0"/>
              <a:t>是一种独特的定义结构，它捕获了高级语义和结构属性，并且不需要任何领域知识。</a:t>
            </a:r>
            <a:endParaRPr lang="en-US" altLang="zh-CN" dirty="0"/>
          </a:p>
          <a:p>
            <a:pPr marL="0" indent="0">
              <a:buNone/>
            </a:pPr>
            <a:r>
              <a:rPr lang="en-US" altLang="zh-CN" dirty="0"/>
              <a:t>2. </a:t>
            </a:r>
            <a:r>
              <a:rPr lang="zh-CN" altLang="en-US" dirty="0"/>
              <a:t>由于网络模式本质上是异构图的模板，它的实例可以很容易地被采样得到。</a:t>
            </a:r>
            <a:endParaRPr lang="en-US" altLang="zh-CN" dirty="0"/>
          </a:p>
          <a:p>
            <a:pPr marL="0" indent="0">
              <a:buNone/>
            </a:pPr>
            <a:endParaRPr lang="en-US" altLang="zh-CN" dirty="0"/>
          </a:p>
          <a:p>
            <a:pPr marL="0" indent="0">
              <a:buNone/>
            </a:pPr>
            <a:r>
              <a:rPr lang="zh-CN" altLang="en-US" dirty="0"/>
              <a:t>将目标节点的上下文节点视为</a:t>
            </a:r>
            <a:r>
              <a:rPr lang="en-US" altLang="zh-CN" dirty="0"/>
              <a:t>schema-level</a:t>
            </a:r>
            <a:r>
              <a:rPr lang="zh-CN" altLang="en-US" dirty="0"/>
              <a:t>的正样本。其中𝐼</a:t>
            </a:r>
            <a:r>
              <a:rPr lang="en-US" altLang="zh-CN" dirty="0"/>
              <a:t>(</a:t>
            </a:r>
            <a:r>
              <a:rPr lang="zh-CN" altLang="en-US" dirty="0"/>
              <a:t>𝑢</a:t>
            </a:r>
            <a:r>
              <a:rPr lang="en-US" altLang="zh-CN" dirty="0"/>
              <a:t>)</a:t>
            </a:r>
            <a:r>
              <a:rPr lang="zh-CN" altLang="en-US" dirty="0"/>
              <a:t>表示包含节点𝑢的所有</a:t>
            </a:r>
            <a:r>
              <a:rPr lang="en-US" altLang="zh-CN" dirty="0"/>
              <a:t>schema</a:t>
            </a:r>
            <a:r>
              <a:rPr lang="zh-CN" altLang="en-US" dirty="0"/>
              <a:t>实例的集合。直观地说，上下文节点不仅捕获目标节点的结构上下文，而且还捕获不同类型节点和边缘的语义属性。</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40</a:t>
            </a:fld>
            <a:endParaRPr lang="zh-CN" altLang="en-US"/>
          </a:p>
        </p:txBody>
      </p:sp>
    </p:spTree>
    <p:extLst>
      <p:ext uri="{BB962C8B-B14F-4D97-AF65-F5344CB8AC3E}">
        <p14:creationId xmlns:p14="http://schemas.microsoft.com/office/powerpoint/2010/main" val="132787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在图神经网络相关的研究中，图表示学习是一个重要的研究内容。</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大部分基于 </a:t>
            </a:r>
            <a:r>
              <a:rPr lang="en" altLang="zh-CN" sz="1200" b="0" i="0" kern="1200" dirty="0">
                <a:solidFill>
                  <a:schemeClr val="tx1"/>
                </a:solidFill>
                <a:effectLst/>
                <a:latin typeface="+mn-lt"/>
                <a:ea typeface="+mn-ea"/>
                <a:cs typeface="+mn-cs"/>
              </a:rPr>
              <a:t>GNN </a:t>
            </a:r>
            <a:r>
              <a:rPr lang="zh-CN" altLang="en-US" sz="1200" b="0" i="0" kern="1200" dirty="0">
                <a:solidFill>
                  <a:schemeClr val="tx1"/>
                </a:solidFill>
                <a:effectLst/>
                <a:latin typeface="+mn-lt"/>
                <a:ea typeface="+mn-ea"/>
                <a:cs typeface="+mn-cs"/>
              </a:rPr>
              <a:t>模型的传统方法，是利用结构化的数据（如社交网络图、分子图等）与对应的标签（点级别、边级别、图级别）进行有监督的端到端训练，使神经网络学习结构化数据与标签的联系。</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但是这类方法需要大量的预先精心设计和标记好的标签数据，往往需要耗费大量的人力成本。</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accent5">
                  <a:lumMod val="50000"/>
                </a:schemeClr>
              </a:solidFill>
            </a:endParaRPr>
          </a:p>
        </p:txBody>
      </p:sp>
      <p:sp>
        <p:nvSpPr>
          <p:cNvPr id="4" name="灯片编号占位符 3"/>
          <p:cNvSpPr>
            <a:spLocks noGrp="1"/>
          </p:cNvSpPr>
          <p:nvPr>
            <p:ph type="sldNum" sz="quarter" idx="5"/>
          </p:nvPr>
        </p:nvSpPr>
        <p:spPr/>
        <p:txBody>
          <a:bodyPr/>
          <a:lstStyle/>
          <a:p>
            <a:fld id="{4A7EA511-84E0-4AE0-9842-AB0E10994BF1}" type="slidenum">
              <a:rPr lang="zh-CN" altLang="en-US" smtClean="0"/>
              <a:t>5</a:t>
            </a:fld>
            <a:endParaRPr lang="zh-CN" altLang="en-US"/>
          </a:p>
        </p:txBody>
      </p:sp>
    </p:spTree>
    <p:extLst>
      <p:ext uri="{BB962C8B-B14F-4D97-AF65-F5344CB8AC3E}">
        <p14:creationId xmlns:p14="http://schemas.microsoft.com/office/powerpoint/2010/main" val="3008504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b="0" i="0" kern="1200" dirty="0">
                <a:solidFill>
                  <a:schemeClr val="tx1"/>
                </a:solidFill>
                <a:effectLst/>
                <a:latin typeface="+mn-lt"/>
                <a:ea typeface="+mn-ea"/>
                <a:cs typeface="+mn-cs"/>
              </a:rPr>
              <a:t>如果两个网络模式实例是由两个相同类型的不同目标节点生成的，我们将它们视为彼此的负</a:t>
            </a:r>
            <a:r>
              <a:rPr lang="en-US" altLang="zh-CN" sz="1200" b="0" i="0" kern="1200" dirty="0">
                <a:solidFill>
                  <a:schemeClr val="tx1"/>
                </a:solidFill>
                <a:effectLst/>
                <a:latin typeface="+mn-lt"/>
                <a:ea typeface="+mn-ea"/>
                <a:cs typeface="+mn-cs"/>
              </a:rPr>
              <a:t>schema</a:t>
            </a:r>
            <a:r>
              <a:rPr lang="zh-CN" altLang="en-US" sz="1200" b="0" i="0" kern="1200" dirty="0">
                <a:solidFill>
                  <a:schemeClr val="tx1"/>
                </a:solidFill>
                <a:effectLst/>
                <a:latin typeface="+mn-lt"/>
                <a:ea typeface="+mn-ea"/>
                <a:cs typeface="+mn-cs"/>
              </a:rPr>
              <a:t>层面的样本。</a:t>
            </a:r>
            <a:endParaRPr lang="en-US" altLang="zh-CN" dirty="0"/>
          </a:p>
          <a:p>
            <a:pPr marL="0" indent="0">
              <a:buNone/>
            </a:pPr>
            <a:endParaRPr lang="en-US" altLang="zh-CN" dirty="0"/>
          </a:p>
          <a:p>
            <a:pPr marL="0" indent="0">
              <a:buNone/>
            </a:pPr>
            <a:r>
              <a:rPr lang="zh-CN" altLang="en-US" dirty="0"/>
              <a:t>将对比学习视为训练一个编码器进行字典查询的任务</a:t>
            </a:r>
            <a:r>
              <a:rPr lang="zh-CN" altLang="en-US" sz="1200" b="0" i="0" kern="1200" dirty="0">
                <a:solidFill>
                  <a:schemeClr val="tx1"/>
                </a:solidFill>
                <a:effectLst/>
                <a:latin typeface="+mn-lt"/>
                <a:ea typeface="+mn-ea"/>
                <a:cs typeface="+mn-cs"/>
              </a:rPr>
              <a:t>，把对比学习比作查字典过程，把字典当作队列，引入动量更新</a:t>
            </a:r>
            <a:r>
              <a:rPr lang="en-US" altLang="zh-CN" sz="1200" b="0" i="0" kern="1200" dirty="0">
                <a:solidFill>
                  <a:schemeClr val="tx1"/>
                </a:solidFill>
                <a:effectLst/>
                <a:latin typeface="+mn-lt"/>
                <a:ea typeface="+mn-ea"/>
                <a:cs typeface="+mn-cs"/>
              </a:rPr>
              <a:t>(https://blog.csdn.net/Nin7a/article/details/103311103)</a:t>
            </a:r>
          </a:p>
          <a:p>
            <a:pPr marL="0" indent="0">
              <a:buNone/>
            </a:pPr>
            <a:endParaRPr lang="en-US" altLang="zh-CN" sz="1200" b="0" i="0" kern="1200" dirty="0">
              <a:solidFill>
                <a:schemeClr val="tx1"/>
              </a:solidFill>
              <a:effectLst/>
              <a:latin typeface="+mn-lt"/>
              <a:ea typeface="+mn-ea"/>
              <a:cs typeface="+mn-cs"/>
            </a:endParaRPr>
          </a:p>
          <a:p>
            <a:pPr marL="0" indent="0">
              <a:buNone/>
            </a:pPr>
            <a:r>
              <a:rPr lang="zh-CN" altLang="en-US" dirty="0"/>
              <a:t>假设有</a:t>
            </a:r>
            <a:r>
              <a:rPr lang="zh-CN" altLang="en-US" b="1" dirty="0"/>
              <a:t>一个编码的查询</a:t>
            </a:r>
            <a:r>
              <a:rPr lang="en-US" altLang="zh-CN" b="1" dirty="0"/>
              <a:t>q</a:t>
            </a:r>
            <a:r>
              <a:rPr lang="zh-CN" altLang="en-US" b="1" dirty="0"/>
              <a:t>以及一组编码的样本</a:t>
            </a:r>
            <a:r>
              <a:rPr lang="en-US" altLang="zh-CN" b="1" dirty="0"/>
              <a:t>{ k0 , k1 , k2 , . . . } </a:t>
            </a:r>
            <a:r>
              <a:rPr lang="en-US" altLang="zh-CN" dirty="0"/>
              <a:t>(</a:t>
            </a:r>
            <a:r>
              <a:rPr lang="zh-CN" altLang="en-US" dirty="0"/>
              <a:t>字典中的键值），假设</a:t>
            </a:r>
            <a:r>
              <a:rPr lang="en-US" altLang="zh-CN" dirty="0"/>
              <a:t>q</a:t>
            </a:r>
            <a:r>
              <a:rPr lang="zh-CN" altLang="en-US" dirty="0"/>
              <a:t>和一个字典里单独的键值</a:t>
            </a:r>
            <a:r>
              <a:rPr lang="en-US" altLang="zh-CN" dirty="0"/>
              <a:t>k+​</a:t>
            </a:r>
            <a:r>
              <a:rPr lang="zh-CN" altLang="en-US" dirty="0"/>
              <a:t>匹配，</a:t>
            </a:r>
            <a:r>
              <a:rPr lang="en-US" altLang="zh-CN" dirty="0"/>
              <a:t>Contrastive loss </a:t>
            </a:r>
            <a:r>
              <a:rPr lang="zh-CN" altLang="en-US" dirty="0"/>
              <a:t>即对比损失，它的取值低表示</a:t>
            </a:r>
            <a:r>
              <a:rPr lang="en-US" altLang="zh-CN" dirty="0"/>
              <a:t>q</a:t>
            </a:r>
            <a:r>
              <a:rPr lang="zh-CN" altLang="en-US" dirty="0"/>
              <a:t>和键值</a:t>
            </a:r>
            <a:r>
              <a:rPr lang="en-US" altLang="zh-CN" dirty="0"/>
              <a:t>k+</a:t>
            </a:r>
            <a:r>
              <a:rPr lang="zh-CN" altLang="en-US" dirty="0"/>
              <a:t>（</a:t>
            </a:r>
            <a:r>
              <a:rPr lang="en-US" altLang="zh-CN" dirty="0"/>
              <a:t>positive key</a:t>
            </a:r>
            <a:r>
              <a:rPr lang="zh-CN" altLang="en-US" dirty="0"/>
              <a:t>）相似而和字典中其它所有键值（</a:t>
            </a:r>
            <a:r>
              <a:rPr lang="en-US" altLang="zh-CN" dirty="0"/>
              <a:t>negative keys</a:t>
            </a:r>
            <a:r>
              <a:rPr lang="zh-CN" altLang="en-US" dirty="0"/>
              <a:t>）不相似。</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41</a:t>
            </a:fld>
            <a:endParaRPr lang="zh-CN" altLang="en-US"/>
          </a:p>
        </p:txBody>
      </p:sp>
    </p:spTree>
    <p:extLst>
      <p:ext uri="{BB962C8B-B14F-4D97-AF65-F5344CB8AC3E}">
        <p14:creationId xmlns:p14="http://schemas.microsoft.com/office/powerpoint/2010/main" val="3870396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42</a:t>
            </a:fld>
            <a:endParaRPr lang="zh-CN" altLang="en-US"/>
          </a:p>
        </p:txBody>
      </p:sp>
    </p:spTree>
    <p:extLst>
      <p:ext uri="{BB962C8B-B14F-4D97-AF65-F5344CB8AC3E}">
        <p14:creationId xmlns:p14="http://schemas.microsoft.com/office/powerpoint/2010/main" val="2133743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44</a:t>
            </a:fld>
            <a:endParaRPr lang="zh-CN" altLang="en-US"/>
          </a:p>
        </p:txBody>
      </p:sp>
    </p:spTree>
    <p:extLst>
      <p:ext uri="{BB962C8B-B14F-4D97-AF65-F5344CB8AC3E}">
        <p14:creationId xmlns:p14="http://schemas.microsoft.com/office/powerpoint/2010/main" val="1576181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45</a:t>
            </a:fld>
            <a:endParaRPr lang="zh-CN" altLang="en-US"/>
          </a:p>
        </p:txBody>
      </p:sp>
    </p:spTree>
    <p:extLst>
      <p:ext uri="{BB962C8B-B14F-4D97-AF65-F5344CB8AC3E}">
        <p14:creationId xmlns:p14="http://schemas.microsoft.com/office/powerpoint/2010/main" val="2654479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46</a:t>
            </a:fld>
            <a:endParaRPr lang="zh-CN" altLang="en-US"/>
          </a:p>
        </p:txBody>
      </p:sp>
    </p:spTree>
    <p:extLst>
      <p:ext uri="{BB962C8B-B14F-4D97-AF65-F5344CB8AC3E}">
        <p14:creationId xmlns:p14="http://schemas.microsoft.com/office/powerpoint/2010/main" val="2809542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47</a:t>
            </a:fld>
            <a:endParaRPr lang="zh-CN" altLang="en-US"/>
          </a:p>
        </p:txBody>
      </p:sp>
    </p:spTree>
    <p:extLst>
      <p:ext uri="{BB962C8B-B14F-4D97-AF65-F5344CB8AC3E}">
        <p14:creationId xmlns:p14="http://schemas.microsoft.com/office/powerpoint/2010/main" val="4126687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48</a:t>
            </a:fld>
            <a:endParaRPr lang="zh-CN" altLang="en-US"/>
          </a:p>
        </p:txBody>
      </p:sp>
    </p:spTree>
    <p:extLst>
      <p:ext uri="{BB962C8B-B14F-4D97-AF65-F5344CB8AC3E}">
        <p14:creationId xmlns:p14="http://schemas.microsoft.com/office/powerpoint/2010/main" val="285774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预训练</a:t>
            </a:r>
            <a:r>
              <a:rPr lang="en-US" altLang="zh-CN" dirty="0"/>
              <a:t>-</a:t>
            </a:r>
            <a:r>
              <a:rPr lang="zh-CN" altLang="en-US" dirty="0"/>
              <a:t>微调：先使用自监督方法进行预训练，使用预训练后的模型参数作为正式训练的初始化参数。该方法存在一个损失函数切换的过程，会存在信息的丢失；</a:t>
            </a:r>
            <a:endParaRPr lang="en-US" altLang="zh-CN" dirty="0"/>
          </a:p>
          <a:p>
            <a:endParaRPr lang="en-US" altLang="zh-CN" dirty="0"/>
          </a:p>
          <a:p>
            <a:r>
              <a:rPr lang="zh-CN" altLang="en-US" dirty="0"/>
              <a:t>自训练：在训练的过程中将生成的高置信度的结果作为真实的标签，加入训练集中进行训练。该方法存在饱和现象，即当标签率较高的时候，再加入伪标签基本没有效果或者甚至是适得其反，这是因为低标签率的情况下，得到的训练集种子可能较差，通过加入伪标签，引入了较好的训练集种子，而当标签率较高的时候，训练集的种子质量基本全覆盖，所以加入伪标签没有效果；</a:t>
            </a:r>
            <a:endParaRPr lang="en-US" altLang="zh-CN" dirty="0"/>
          </a:p>
          <a:p>
            <a:endParaRPr lang="en-US" altLang="zh-CN" dirty="0"/>
          </a:p>
          <a:p>
            <a:r>
              <a:rPr lang="zh-CN" altLang="en-US" dirty="0"/>
              <a:t>多任务学习：将自监督方法融入正式训练的过程，用参数将两个损失函数结合起来，论文中提出，多任务学习是三种自监督方法中最好的一种。</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6</a:t>
            </a:fld>
            <a:endParaRPr lang="zh-CN" altLang="en-US"/>
          </a:p>
        </p:txBody>
      </p:sp>
    </p:spTree>
    <p:extLst>
      <p:ext uri="{BB962C8B-B14F-4D97-AF65-F5344CB8AC3E}">
        <p14:creationId xmlns:p14="http://schemas.microsoft.com/office/powerpoint/2010/main" val="3804946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7</a:t>
            </a:fld>
            <a:endParaRPr lang="zh-CN" altLang="en-US"/>
          </a:p>
        </p:txBody>
      </p:sp>
    </p:spTree>
    <p:extLst>
      <p:ext uri="{BB962C8B-B14F-4D97-AF65-F5344CB8AC3E}">
        <p14:creationId xmlns:p14="http://schemas.microsoft.com/office/powerpoint/2010/main" val="1880919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err="1"/>
              <a:t>Moco</a:t>
            </a:r>
            <a:r>
              <a:rPr lang="zh-CN" altLang="en-US" dirty="0"/>
              <a:t>将对比学习视为训练一个编码器进行字典查询的任务</a:t>
            </a:r>
            <a:r>
              <a:rPr lang="zh-CN" altLang="en-US" sz="1200" b="0" i="0" kern="1200" dirty="0">
                <a:solidFill>
                  <a:schemeClr val="tx1"/>
                </a:solidFill>
                <a:effectLst/>
                <a:latin typeface="+mn-lt"/>
                <a:ea typeface="+mn-ea"/>
                <a:cs typeface="+mn-cs"/>
              </a:rPr>
              <a:t>，把对比学习比作查字典过程，把字典当作队列，引入动量更新</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8</a:t>
            </a:fld>
            <a:endParaRPr lang="zh-CN" altLang="en-US"/>
          </a:p>
        </p:txBody>
      </p:sp>
    </p:spTree>
    <p:extLst>
      <p:ext uri="{BB962C8B-B14F-4D97-AF65-F5344CB8AC3E}">
        <p14:creationId xmlns:p14="http://schemas.microsoft.com/office/powerpoint/2010/main" val="272623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那么同样地，借鉴</a:t>
            </a:r>
            <a:r>
              <a:rPr lang="en-US" altLang="zh-CN" dirty="0"/>
              <a:t>CV</a:t>
            </a:r>
            <a:r>
              <a:rPr lang="zh-CN" altLang="en-US" dirty="0"/>
              <a:t>和</a:t>
            </a:r>
            <a:r>
              <a:rPr lang="en-US" altLang="zh-CN" dirty="0"/>
              <a:t>NLP</a:t>
            </a:r>
            <a:r>
              <a:rPr lang="zh-CN" altLang="en-US" dirty="0"/>
              <a:t>中的思路，人们开始将</a:t>
            </a:r>
            <a:r>
              <a:rPr lang="en-US" altLang="zh-CN" dirty="0"/>
              <a:t>Pre-training</a:t>
            </a:r>
            <a:r>
              <a:rPr lang="zh-CN" altLang="en-US" dirty="0"/>
              <a:t>这一方式应用到了图网络中来。</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9</a:t>
            </a:fld>
            <a:endParaRPr lang="zh-CN" altLang="en-US"/>
          </a:p>
        </p:txBody>
      </p:sp>
    </p:spTree>
    <p:extLst>
      <p:ext uri="{BB962C8B-B14F-4D97-AF65-F5344CB8AC3E}">
        <p14:creationId xmlns:p14="http://schemas.microsoft.com/office/powerpoint/2010/main" val="354951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200" b="0" i="0" kern="1200" dirty="0" err="1">
                <a:solidFill>
                  <a:schemeClr val="tx1"/>
                </a:solidFill>
                <a:effectLst/>
                <a:latin typeface="+mn-lt"/>
                <a:ea typeface="+mn-ea"/>
                <a:cs typeface="+mn-cs"/>
              </a:rPr>
              <a:t>Ptr</a:t>
            </a:r>
            <a:r>
              <a:rPr lang="en-US" altLang="zh-CN" sz="1200" b="0" i="0" kern="1200" dirty="0">
                <a:solidFill>
                  <a:schemeClr val="tx1"/>
                </a:solidFill>
                <a:effectLst/>
                <a:latin typeface="+mn-lt"/>
                <a:ea typeface="+mn-ea"/>
                <a:cs typeface="+mn-cs"/>
              </a:rPr>
              <a:t>-training &amp; Fine-tuning</a:t>
            </a:r>
            <a:r>
              <a:rPr lang="zh-CN" altLang="en-US" sz="1200" b="0" i="0" kern="1200" dirty="0">
                <a:solidFill>
                  <a:schemeClr val="tx1"/>
                </a:solidFill>
                <a:effectLst/>
                <a:latin typeface="+mn-lt"/>
                <a:ea typeface="+mn-ea"/>
                <a:cs typeface="+mn-cs"/>
              </a:rPr>
              <a:t>模型的一个常规流程是：</a:t>
            </a:r>
            <a:endParaRPr lang="en-US" altLang="zh-CN" sz="1200" b="0" i="0" kern="1200" dirty="0">
              <a:solidFill>
                <a:schemeClr val="tx1"/>
              </a:solidFill>
              <a:effectLst/>
              <a:latin typeface="+mn-lt"/>
              <a:ea typeface="+mn-ea"/>
              <a:cs typeface="+mn-cs"/>
            </a:endParaRPr>
          </a:p>
          <a:p>
            <a:pPr marL="0" indent="0">
              <a:buNone/>
            </a:pPr>
            <a:endParaRPr lang="en-US" altLang="zh-CN" sz="1200" b="0" i="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两种预训练策略：</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一种是对多个图进行预训练，然后对新的看不见的图进行微调，用于下游任务。（这种大部分是在</a:t>
            </a:r>
            <a:r>
              <a:rPr lang="en-US" altLang="zh-CN" sz="1200" b="0" i="0" kern="1200" dirty="0">
                <a:solidFill>
                  <a:schemeClr val="tx1"/>
                </a:solidFill>
                <a:effectLst/>
                <a:latin typeface="+mn-lt"/>
                <a:ea typeface="+mn-ea"/>
                <a:cs typeface="+mn-cs"/>
              </a:rPr>
              <a:t>CV</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NLP</a:t>
            </a:r>
            <a:r>
              <a:rPr lang="zh-CN" altLang="en-US" sz="1200" b="0" i="0" kern="1200" dirty="0">
                <a:solidFill>
                  <a:schemeClr val="tx1"/>
                </a:solidFill>
                <a:effectLst/>
                <a:latin typeface="+mn-lt"/>
                <a:ea typeface="+mn-ea"/>
                <a:cs typeface="+mn-cs"/>
              </a:rPr>
              <a:t>领域上的预训练模型，图谱上的预训练模型）</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另一种是在大规模图的一部分上进行预训练，再将学到的知识转移到图的剩余部分的下游任务。</a:t>
            </a:r>
            <a:endParaRPr lang="en-US" altLang="zh-CN" sz="1200" b="0" i="0" kern="1200" dirty="0">
              <a:solidFill>
                <a:schemeClr val="tx1"/>
              </a:solidFill>
              <a:effectLst/>
              <a:latin typeface="+mn-lt"/>
              <a:ea typeface="+mn-ea"/>
              <a:cs typeface="+mn-cs"/>
            </a:endParaRPr>
          </a:p>
          <a:p>
            <a:pPr marL="0" indent="0">
              <a:buNone/>
            </a:pPr>
            <a:endParaRPr lang="en-US" altLang="zh-CN" sz="1200" b="0" i="0" u="none" strike="noStrike" kern="1200" baseline="0" dirty="0">
              <a:solidFill>
                <a:schemeClr val="tx1"/>
              </a:solidFill>
              <a:latin typeface="+mn-lt"/>
              <a:ea typeface="+mn-ea"/>
              <a:cs typeface="+mn-cs"/>
            </a:endParaRPr>
          </a:p>
          <a:p>
            <a:pPr marL="228600" indent="-228600">
              <a:buAutoNum type="arabicPeriod"/>
            </a:pPr>
            <a:r>
              <a:rPr lang="en-US" altLang="zh-CN" sz="1200" b="0" i="0" u="none" strike="noStrike" kern="1200" baseline="0" dirty="0">
                <a:solidFill>
                  <a:schemeClr val="tx1"/>
                </a:solidFill>
                <a:latin typeface="+mn-lt"/>
                <a:ea typeface="+mn-ea"/>
                <a:cs typeface="+mn-cs"/>
              </a:rPr>
              <a:t>one is pre-training on multiple graphs and then fine-tuning on a new unseen graph for downstream tasks</a:t>
            </a:r>
          </a:p>
          <a:p>
            <a:pPr marL="228600" indent="-228600">
              <a:buAutoNum type="arabicPeriod"/>
            </a:pPr>
            <a:r>
              <a:rPr lang="en-US" altLang="zh-CN" sz="1200" b="0" i="0" u="none" strike="noStrike" kern="1200" baseline="0" dirty="0">
                <a:solidFill>
                  <a:schemeClr val="tx1"/>
                </a:solidFill>
                <a:latin typeface="+mn-lt"/>
                <a:ea typeface="+mn-ea"/>
                <a:cs typeface="+mn-cs"/>
              </a:rPr>
              <a:t>the other is pre-training on a part of a large-scale graph while transferring learned knowledge to downstream tasks on the remaining part</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10</a:t>
            </a:fld>
            <a:endParaRPr lang="zh-CN" altLang="en-US"/>
          </a:p>
        </p:txBody>
      </p:sp>
    </p:spTree>
    <p:extLst>
      <p:ext uri="{BB962C8B-B14F-4D97-AF65-F5344CB8AC3E}">
        <p14:creationId xmlns:p14="http://schemas.microsoft.com/office/powerpoint/2010/main" val="2541114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hasCustomPrompt="1"/>
          </p:nvPr>
        </p:nvSpPr>
        <p:spPr>
          <a:xfrm>
            <a:off x="669925" y="3079043"/>
            <a:ext cx="10850563" cy="475132"/>
          </a:xfrm>
        </p:spPr>
        <p:txBody>
          <a:bodyPr anchor="ctr">
            <a:normAutofit/>
          </a:bodyPr>
          <a:lstStyle>
            <a:lvl1pPr marL="0" marR="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69926" y="2321170"/>
            <a:ext cx="10850562" cy="749082"/>
          </a:xfrm>
          <a:prstGeom prst="rect">
            <a:avLst/>
          </a:prstGeom>
        </p:spPr>
        <p:txBody>
          <a:bodyPr anchor="ctr">
            <a:normAutofit/>
          </a:bodyPr>
          <a:lstStyle>
            <a:lvl1pPr algn="r">
              <a:defRPr sz="3600" b="1">
                <a:solidFill>
                  <a:schemeClr val="tx1"/>
                </a:solidFill>
              </a:defRPr>
            </a:lvl1pPr>
          </a:lstStyle>
          <a:p>
            <a:r>
              <a:rPr lang="en-US" altLang="zh-CN" dirty="0"/>
              <a:t>Click to edit Master title style</a:t>
            </a:r>
            <a:endParaRPr lang="zh-CN" altLang="en-US" dirty="0"/>
          </a:p>
        </p:txBody>
      </p:sp>
      <p:pic>
        <p:nvPicPr>
          <p:cNvPr id="5" name="图片 4">
            <a:extLst>
              <a:ext uri="{FF2B5EF4-FFF2-40B4-BE49-F238E27FC236}">
                <a16:creationId xmlns:a16="http://schemas.microsoft.com/office/drawing/2014/main" id="{C907F22C-9B17-4A19-BA4C-96D55D20DCC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059346" y="156222"/>
            <a:ext cx="1914554" cy="609532"/>
          </a:xfrm>
          <a:prstGeom prst="rect">
            <a:avLst/>
          </a:prstGeom>
        </p:spPr>
      </p:pic>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prstGeom prst="rect">
            <a:avLst/>
          </a:prstGeom>
          <a:noFill/>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C9088FBD-8B5D-4818-BBCF-F951CB4468EA}"/>
              </a:ext>
            </a:extLst>
          </p:cNvPr>
          <p:cNvSpPr>
            <a:spLocks noGrp="1"/>
          </p:cNvSpPr>
          <p:nvPr>
            <p:ph type="dt" sz="half" idx="10"/>
          </p:nvPr>
        </p:nvSpPr>
        <p:spPr/>
        <p:txBody>
          <a:bodyPr/>
          <a:lstStyle/>
          <a:p>
            <a:fld id="{4BB6132F-2C67-4A5F-A0CD-5028D6B588C0}" type="datetime1">
              <a:rPr lang="zh-CN" altLang="en-US" smtClean="0"/>
              <a:t>2021/12/8</a:t>
            </a:fld>
            <a:endParaRPr lang="zh-CN" altLang="en-US"/>
          </a:p>
        </p:txBody>
      </p:sp>
      <p:sp>
        <p:nvSpPr>
          <p:cNvPr id="9" name="灯片编号占位符 8">
            <a:extLst>
              <a:ext uri="{FF2B5EF4-FFF2-40B4-BE49-F238E27FC236}">
                <a16:creationId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pic>
        <p:nvPicPr>
          <p:cNvPr id="11" name="图片 10">
            <a:extLst>
              <a:ext uri="{FF2B5EF4-FFF2-40B4-BE49-F238E27FC236}">
                <a16:creationId xmlns:a16="http://schemas.microsoft.com/office/drawing/2014/main" id="{E02303C0-4A08-4070-A531-2B62A6C5F55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059346" y="156222"/>
            <a:ext cx="1914554" cy="609532"/>
          </a:xfrm>
          <a:prstGeom prst="rect">
            <a:avLst/>
          </a:prstGeom>
        </p:spPr>
      </p:pic>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a:prstGeom prst="rect">
            <a:avLst/>
          </a:prstGeom>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B98F3095-932C-4CF3-A176-654E9A54D9D9}"/>
              </a:ext>
            </a:extLst>
          </p:cNvPr>
          <p:cNvSpPr>
            <a:spLocks noGrp="1"/>
          </p:cNvSpPr>
          <p:nvPr>
            <p:ph type="dt" sz="half" idx="10"/>
          </p:nvPr>
        </p:nvSpPr>
        <p:spPr/>
        <p:txBody>
          <a:bodyPr/>
          <a:lstStyle/>
          <a:p>
            <a:fld id="{F571E3D3-A300-42BB-B029-E3068F7FC592}" type="datetime1">
              <a:rPr lang="zh-CN" altLang="en-US" smtClean="0"/>
              <a:t>2021/12/8</a:t>
            </a:fld>
            <a:endParaRPr lang="zh-CN" altLang="en-US"/>
          </a:p>
        </p:txBody>
      </p:sp>
      <p:sp>
        <p:nvSpPr>
          <p:cNvPr id="9" name="灯片编号占位符 8">
            <a:extLst>
              <a:ext uri="{FF2B5EF4-FFF2-40B4-BE49-F238E27FC236}">
                <a16:creationId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pic>
        <p:nvPicPr>
          <p:cNvPr id="8" name="图片 7">
            <a:extLst>
              <a:ext uri="{FF2B5EF4-FFF2-40B4-BE49-F238E27FC236}">
                <a16:creationId xmlns:a16="http://schemas.microsoft.com/office/drawing/2014/main" id="{CE5133E2-CB74-480A-9DFB-C8CE77CA94A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059346" y="156222"/>
            <a:ext cx="1914554" cy="609532"/>
          </a:xfrm>
          <a:prstGeom prst="rect">
            <a:avLst/>
          </a:prstGeom>
        </p:spPr>
      </p:pic>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84CBCC54-3B90-45FE-9E7D-A2FA7EC95BFA}"/>
              </a:ext>
            </a:extLst>
          </p:cNvPr>
          <p:cNvSpPr>
            <a:spLocks noGrp="1"/>
          </p:cNvSpPr>
          <p:nvPr>
            <p:ph type="dt" sz="half" idx="10"/>
          </p:nvPr>
        </p:nvSpPr>
        <p:spPr/>
        <p:txBody>
          <a:bodyPr/>
          <a:lstStyle/>
          <a:p>
            <a:fld id="{C3375586-2F6A-445E-A878-084B5C5B6038}" type="datetime1">
              <a:rPr lang="zh-CN" altLang="en-US" smtClean="0"/>
              <a:t>2021/12/8</a:t>
            </a:fld>
            <a:endParaRPr lang="zh-CN" altLang="en-US"/>
          </a:p>
        </p:txBody>
      </p:sp>
      <p:sp>
        <p:nvSpPr>
          <p:cNvPr id="8" name="灯片编号占位符 7">
            <a:extLst>
              <a:ext uri="{FF2B5EF4-FFF2-40B4-BE49-F238E27FC236}">
                <a16:creationId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pic>
        <p:nvPicPr>
          <p:cNvPr id="7" name="图片 6">
            <a:extLst>
              <a:ext uri="{FF2B5EF4-FFF2-40B4-BE49-F238E27FC236}">
                <a16:creationId xmlns:a16="http://schemas.microsoft.com/office/drawing/2014/main" id="{117E075D-A57F-4996-B5AD-D3266E4130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059346" y="156222"/>
            <a:ext cx="1914554" cy="609532"/>
          </a:xfrm>
          <a:prstGeom prst="rect">
            <a:avLst/>
          </a:prstGeom>
        </p:spPr>
      </p:pic>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844A93-F55D-4680-A154-56217462F6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059346" y="156222"/>
            <a:ext cx="1914554" cy="609532"/>
          </a:xfrm>
          <a:prstGeom prst="rect">
            <a:avLst/>
          </a:prstGeom>
        </p:spPr>
      </p:pic>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a:prstGeom prst="rect">
            <a:avLst/>
          </a:prstGeo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pic>
        <p:nvPicPr>
          <p:cNvPr id="7" name="图片 6">
            <a:extLst>
              <a:ext uri="{FF2B5EF4-FFF2-40B4-BE49-F238E27FC236}">
                <a16:creationId xmlns:a16="http://schemas.microsoft.com/office/drawing/2014/main" id="{D9C649F0-3466-4B17-9B24-8C8CB14F104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059346" y="156222"/>
            <a:ext cx="1914554" cy="609532"/>
          </a:xfrm>
          <a:prstGeom prst="rect">
            <a:avLst/>
          </a:prstGeom>
        </p:spPr>
      </p:pic>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1B802F2B-0132-457B-86F2-818AB7E68D5A}" type="datetime1">
              <a:rPr lang="zh-CN" altLang="en-US" smtClean="0"/>
              <a:t>2021/12/8</a:t>
            </a:fld>
            <a:endParaRPr lang="zh-CN" altLang="en-US"/>
          </a:p>
        </p:txBody>
      </p:sp>
      <p:sp>
        <p:nvSpPr>
          <p:cNvPr id="5" name="页脚占位符 4"/>
          <p:cNvSpPr>
            <a:spLocks noGrp="1"/>
          </p:cNvSpPr>
          <p:nvPr>
            <p:ph type="ftr" sz="quarter" idx="3"/>
          </p:nvPr>
        </p:nvSpPr>
        <p:spPr>
          <a:xfrm>
            <a:off x="669924" y="6235700"/>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zh-CN" altLang="en-US" dirty="0"/>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sldNum="0" hdr="0" ft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1.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62.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ctrTitle"/>
          </p:nvPr>
        </p:nvSpPr>
        <p:spPr>
          <a:xfrm>
            <a:off x="3000374" y="2321169"/>
            <a:ext cx="8520113" cy="1107801"/>
          </a:xfrm>
        </p:spPr>
        <p:txBody>
          <a:bodyPr>
            <a:normAutofit/>
          </a:bodyPr>
          <a:lstStyle/>
          <a:p>
            <a:pPr algn="ctr"/>
            <a:r>
              <a:rPr lang="en-US" altLang="zh-CN" sz="4800" dirty="0"/>
              <a:t>Pre-training on Graphs</a:t>
            </a:r>
            <a:endParaRPr lang="zh-CN" altLang="en-US" sz="4800" dirty="0"/>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3000375" y="2383326"/>
            <a:ext cx="852011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标题 17">
            <a:extLst>
              <a:ext uri="{FF2B5EF4-FFF2-40B4-BE49-F238E27FC236}">
                <a16:creationId xmlns:a16="http://schemas.microsoft.com/office/drawing/2014/main" id="{676B7FF9-E02B-482A-974B-220CD88A4E26}"/>
              </a:ext>
            </a:extLst>
          </p:cNvPr>
          <p:cNvSpPr txBox="1">
            <a:spLocks/>
          </p:cNvSpPr>
          <p:nvPr/>
        </p:nvSpPr>
        <p:spPr>
          <a:xfrm>
            <a:off x="6993426" y="5619698"/>
            <a:ext cx="1923964" cy="571634"/>
          </a:xfrm>
          <a:prstGeom prst="rect">
            <a:avLst/>
          </a:prstGeom>
        </p:spPr>
        <p:txBody>
          <a:bodyPr vert="horz" lIns="91440" tIns="45720" rIns="91440" bIns="45720" rtlCol="0" anchor="ctr">
            <a:normAutofit/>
          </a:bodyPr>
          <a:lstStyle>
            <a:lvl1pPr algn="r" defTabSz="914354"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zh-CN" altLang="en-US" sz="1800" dirty="0"/>
              <a:t>汇报人：彭淼</a:t>
            </a:r>
          </a:p>
        </p:txBody>
      </p:sp>
      <p:sp>
        <p:nvSpPr>
          <p:cNvPr id="9" name="标题 17">
            <a:extLst>
              <a:ext uri="{FF2B5EF4-FFF2-40B4-BE49-F238E27FC236}">
                <a16:creationId xmlns:a16="http://schemas.microsoft.com/office/drawing/2014/main" id="{1426E2E7-8194-47E7-A1BB-8A13411DD049}"/>
              </a:ext>
            </a:extLst>
          </p:cNvPr>
          <p:cNvSpPr txBox="1">
            <a:spLocks/>
          </p:cNvSpPr>
          <p:nvPr/>
        </p:nvSpPr>
        <p:spPr>
          <a:xfrm>
            <a:off x="9637356" y="5619698"/>
            <a:ext cx="2333626" cy="571634"/>
          </a:xfrm>
          <a:prstGeom prst="rect">
            <a:avLst/>
          </a:prstGeom>
        </p:spPr>
        <p:txBody>
          <a:bodyPr vert="horz" lIns="91440" tIns="45720" rIns="91440" bIns="45720" rtlCol="0" anchor="ctr">
            <a:normAutofit/>
          </a:bodyPr>
          <a:lstStyle>
            <a:lvl1pPr algn="r" defTabSz="914354"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zh-CN" altLang="en-US" sz="1800" dirty="0"/>
              <a:t>日期：</a:t>
            </a:r>
            <a:r>
              <a:rPr lang="en-US" altLang="zh-CN" sz="1800" dirty="0"/>
              <a:t>2021.12.08</a:t>
            </a:r>
            <a:endParaRPr lang="zh-CN" altLang="en-US" sz="1800"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46744"/>
            <a:ext cx="3447177" cy="370014"/>
          </a:xfrm>
          <a:prstGeom prst="rect">
            <a:avLst/>
          </a:prstGeom>
        </p:spPr>
        <p:txBody>
          <a:bodyPr wrap="none" anchor="ctr">
            <a:normAutofit/>
          </a:bodyPr>
          <a:lstStyle/>
          <a:p>
            <a:r>
              <a:rPr lang="en-US" altLang="zh-CN" b="1" dirty="0">
                <a:solidFill>
                  <a:schemeClr val="accent5">
                    <a:lumMod val="50000"/>
                  </a:schemeClr>
                </a:solidFill>
              </a:rPr>
              <a:t>Pre-training:</a:t>
            </a:r>
            <a:endParaRPr lang="zh-CN" altLang="en-US" b="1" dirty="0">
              <a:solidFill>
                <a:schemeClr val="accent5">
                  <a:lumMod val="50000"/>
                </a:schemeClr>
              </a:solidFill>
            </a:endParaRP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Procedure of Pre-training</a:t>
            </a:r>
            <a:endParaRPr lang="en-US" altLang="zh-CN" sz="2400" dirty="0">
              <a:solidFill>
                <a:schemeClr val="accent5">
                  <a:lumMod val="50000"/>
                </a:schemeClr>
              </a:solidFill>
            </a:endParaRPr>
          </a:p>
        </p:txBody>
      </p:sp>
      <p:sp>
        <p:nvSpPr>
          <p:cNvPr id="6" name="矩形 5">
            <a:extLst>
              <a:ext uri="{FF2B5EF4-FFF2-40B4-BE49-F238E27FC236}">
                <a16:creationId xmlns:a16="http://schemas.microsoft.com/office/drawing/2014/main" id="{848046F3-92A4-4E4B-97B6-C362E18C5BA7}"/>
              </a:ext>
            </a:extLst>
          </p:cNvPr>
          <p:cNvSpPr/>
          <p:nvPr/>
        </p:nvSpPr>
        <p:spPr>
          <a:xfrm>
            <a:off x="439022" y="2006184"/>
            <a:ext cx="10619502" cy="456535"/>
          </a:xfrm>
          <a:prstGeom prst="rect">
            <a:avLst/>
          </a:prstGeom>
        </p:spPr>
        <p:txBody>
          <a:bodyPr wrap="square">
            <a:spAutoFit/>
          </a:bodyPr>
          <a:lstStyle/>
          <a:p>
            <a:pPr>
              <a:lnSpc>
                <a:spcPct val="150000"/>
              </a:lnSpc>
            </a:pPr>
            <a:r>
              <a:rPr lang="en-US" altLang="zh-CN" dirty="0"/>
              <a:t>Step 1: Train model </a:t>
            </a:r>
            <a:r>
              <a:rPr lang="en-US" altLang="zh-CN" b="1" i="1" dirty="0"/>
              <a:t>m </a:t>
            </a:r>
            <a:r>
              <a:rPr lang="en-US" altLang="zh-CN" dirty="0"/>
              <a:t>on dataset </a:t>
            </a:r>
            <a:r>
              <a:rPr lang="en-US" altLang="zh-CN" b="1" i="1" dirty="0"/>
              <a:t>A</a:t>
            </a:r>
          </a:p>
        </p:txBody>
      </p:sp>
      <p:sp>
        <p:nvSpPr>
          <p:cNvPr id="13" name="iŝľïďè">
            <a:extLst>
              <a:ext uri="{FF2B5EF4-FFF2-40B4-BE49-F238E27FC236}">
                <a16:creationId xmlns:a16="http://schemas.microsoft.com/office/drawing/2014/main" id="{BE9DCC3D-DE5E-4B7C-90C9-7967874176DE}"/>
              </a:ext>
            </a:extLst>
          </p:cNvPr>
          <p:cNvSpPr txBox="1"/>
          <p:nvPr/>
        </p:nvSpPr>
        <p:spPr>
          <a:xfrm>
            <a:off x="439022" y="2691697"/>
            <a:ext cx="3447177" cy="370014"/>
          </a:xfrm>
          <a:prstGeom prst="rect">
            <a:avLst/>
          </a:prstGeom>
        </p:spPr>
        <p:txBody>
          <a:bodyPr wrap="none" anchor="ctr">
            <a:normAutofit/>
          </a:bodyPr>
          <a:lstStyle/>
          <a:p>
            <a:r>
              <a:rPr lang="en-US" altLang="zh-CN" b="1" dirty="0">
                <a:solidFill>
                  <a:schemeClr val="accent5">
                    <a:lumMod val="50000"/>
                  </a:schemeClr>
                </a:solidFill>
              </a:rPr>
              <a:t>Fine-tuning:</a:t>
            </a:r>
            <a:endParaRPr lang="zh-CN" altLang="en-US" b="1" dirty="0">
              <a:solidFill>
                <a:schemeClr val="accent5">
                  <a:lumMod val="50000"/>
                </a:schemeClr>
              </a:solidFill>
            </a:endParaRPr>
          </a:p>
        </p:txBody>
      </p:sp>
      <p:sp>
        <p:nvSpPr>
          <p:cNvPr id="8" name="矩形 7">
            <a:extLst>
              <a:ext uri="{FF2B5EF4-FFF2-40B4-BE49-F238E27FC236}">
                <a16:creationId xmlns:a16="http://schemas.microsoft.com/office/drawing/2014/main" id="{997906D6-CD6A-43A5-9545-67049ABAC17F}"/>
              </a:ext>
            </a:extLst>
          </p:cNvPr>
          <p:cNvSpPr/>
          <p:nvPr/>
        </p:nvSpPr>
        <p:spPr>
          <a:xfrm>
            <a:off x="439022" y="3183734"/>
            <a:ext cx="8058151" cy="872034"/>
          </a:xfrm>
          <a:prstGeom prst="rect">
            <a:avLst/>
          </a:prstGeom>
        </p:spPr>
        <p:txBody>
          <a:bodyPr wrap="square">
            <a:spAutoFit/>
          </a:bodyPr>
          <a:lstStyle/>
          <a:p>
            <a:pPr>
              <a:lnSpc>
                <a:spcPct val="150000"/>
              </a:lnSpc>
            </a:pPr>
            <a:r>
              <a:rPr lang="en-US" altLang="zh-CN" dirty="0"/>
              <a:t>Step 2: Use </a:t>
            </a:r>
            <a:r>
              <a:rPr lang="en-US" altLang="zh-CN" b="1" i="1" dirty="0"/>
              <a:t>m</a:t>
            </a:r>
            <a:r>
              <a:rPr lang="en-US" altLang="zh-CN" dirty="0"/>
              <a:t>’s parameters as initial parameters</a:t>
            </a:r>
          </a:p>
          <a:p>
            <a:pPr>
              <a:lnSpc>
                <a:spcPct val="150000"/>
              </a:lnSpc>
            </a:pPr>
            <a:r>
              <a:rPr lang="en-US" altLang="zh-CN" dirty="0"/>
              <a:t>Step 3: Train model </a:t>
            </a:r>
            <a:r>
              <a:rPr lang="en-US" altLang="zh-CN" b="1" i="1" dirty="0"/>
              <a:t>m</a:t>
            </a:r>
            <a:r>
              <a:rPr lang="en-US" altLang="zh-CN" dirty="0"/>
              <a:t> to do downstream tasks on dataset </a:t>
            </a:r>
            <a:r>
              <a:rPr lang="en-US" altLang="zh-CN" b="1" i="1" dirty="0"/>
              <a:t>B</a:t>
            </a:r>
          </a:p>
        </p:txBody>
      </p:sp>
      <p:pic>
        <p:nvPicPr>
          <p:cNvPr id="3" name="图片 2">
            <a:extLst>
              <a:ext uri="{FF2B5EF4-FFF2-40B4-BE49-F238E27FC236}">
                <a16:creationId xmlns:a16="http://schemas.microsoft.com/office/drawing/2014/main" id="{10A8B153-1E8C-418A-BD10-00902DB91BBC}"/>
              </a:ext>
            </a:extLst>
          </p:cNvPr>
          <p:cNvPicPr>
            <a:picLocks noChangeAspect="1"/>
          </p:cNvPicPr>
          <p:nvPr/>
        </p:nvPicPr>
        <p:blipFill>
          <a:blip r:embed="rId3"/>
          <a:stretch>
            <a:fillRect/>
          </a:stretch>
        </p:blipFill>
        <p:spPr>
          <a:xfrm>
            <a:off x="1235441" y="4603179"/>
            <a:ext cx="9721117" cy="1931957"/>
          </a:xfrm>
          <a:prstGeom prst="rect">
            <a:avLst/>
          </a:prstGeom>
        </p:spPr>
      </p:pic>
    </p:spTree>
    <p:extLst>
      <p:ext uri="{BB962C8B-B14F-4D97-AF65-F5344CB8AC3E}">
        <p14:creationId xmlns:p14="http://schemas.microsoft.com/office/powerpoint/2010/main" val="813491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B1EE6F-053A-4647-8692-0382C534FF54}"/>
              </a:ext>
            </a:extLst>
          </p:cNvPr>
          <p:cNvPicPr>
            <a:picLocks noChangeAspect="1"/>
          </p:cNvPicPr>
          <p:nvPr/>
        </p:nvPicPr>
        <p:blipFill rotWithShape="1">
          <a:blip r:embed="rId3"/>
          <a:srcRect r="1051"/>
          <a:stretch/>
        </p:blipFill>
        <p:spPr>
          <a:xfrm>
            <a:off x="850344" y="252136"/>
            <a:ext cx="9199347" cy="6498054"/>
          </a:xfrm>
          <a:prstGeom prst="rect">
            <a:avLst/>
          </a:prstGeom>
        </p:spPr>
      </p:pic>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Recent works</a:t>
            </a:r>
            <a:endParaRPr lang="en-US" altLang="zh-CN" sz="2400" dirty="0">
              <a:solidFill>
                <a:schemeClr val="accent5">
                  <a:lumMod val="50000"/>
                </a:schemeClr>
              </a:solidFill>
            </a:endParaRPr>
          </a:p>
        </p:txBody>
      </p:sp>
    </p:spTree>
    <p:extLst>
      <p:ext uri="{BB962C8B-B14F-4D97-AF65-F5344CB8AC3E}">
        <p14:creationId xmlns:p14="http://schemas.microsoft.com/office/powerpoint/2010/main" val="310584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 </a:t>
            </a:r>
            <a:r>
              <a:rPr lang="en-US" altLang="zh-CN" sz="2400" dirty="0">
                <a:solidFill>
                  <a:srgbClr val="FF0000"/>
                </a:solidFill>
              </a:rPr>
              <a:t>Generative</a:t>
            </a:r>
            <a:r>
              <a:rPr lang="en-US" altLang="zh-CN" sz="2400" dirty="0"/>
              <a:t> method based models</a:t>
            </a:r>
            <a:endParaRPr lang="en-US" altLang="zh-CN" sz="2000" dirty="0">
              <a:solidFill>
                <a:schemeClr val="accent5">
                  <a:lumMod val="50000"/>
                </a:schemeClr>
              </a:solidFill>
            </a:endParaRPr>
          </a:p>
        </p:txBody>
      </p:sp>
      <p:sp>
        <p:nvSpPr>
          <p:cNvPr id="6" name="矩形 5">
            <a:extLst>
              <a:ext uri="{FF2B5EF4-FFF2-40B4-BE49-F238E27FC236}">
                <a16:creationId xmlns:a16="http://schemas.microsoft.com/office/drawing/2014/main" id="{8FD47023-9C6A-4F6C-A7AF-3D218A09EECC}"/>
              </a:ext>
            </a:extLst>
          </p:cNvPr>
          <p:cNvSpPr/>
          <p:nvPr/>
        </p:nvSpPr>
        <p:spPr>
          <a:xfrm>
            <a:off x="544086" y="1438198"/>
            <a:ext cx="10619502" cy="369332"/>
          </a:xfrm>
          <a:prstGeom prst="rect">
            <a:avLst/>
          </a:prstGeom>
        </p:spPr>
        <p:txBody>
          <a:bodyPr wrap="square">
            <a:spAutoFit/>
          </a:bodyPr>
          <a:lstStyle/>
          <a:p>
            <a:r>
              <a:rPr lang="en-US" altLang="zh-CN" dirty="0"/>
              <a:t>Model the graph distribution by </a:t>
            </a:r>
            <a:r>
              <a:rPr lang="en-US" altLang="zh-CN" b="1" dirty="0"/>
              <a:t>p(</a:t>
            </a:r>
            <a:r>
              <a:rPr lang="en-US" altLang="zh-CN" b="1" dirty="0" err="1"/>
              <a:t>G;θ</a:t>
            </a:r>
            <a:r>
              <a:rPr lang="en-US" altLang="zh-CN" b="1" dirty="0"/>
              <a:t>)</a:t>
            </a:r>
            <a:r>
              <a:rPr lang="en-US" altLang="zh-CN" dirty="0"/>
              <a:t> learning to reconstruct the attributed graph.</a:t>
            </a:r>
          </a:p>
        </p:txBody>
      </p:sp>
      <p:sp>
        <p:nvSpPr>
          <p:cNvPr id="3" name="矩形 2">
            <a:extLst>
              <a:ext uri="{FF2B5EF4-FFF2-40B4-BE49-F238E27FC236}">
                <a16:creationId xmlns:a16="http://schemas.microsoft.com/office/drawing/2014/main" id="{F1097846-9584-47DD-9D96-CA371B918002}"/>
              </a:ext>
            </a:extLst>
          </p:cNvPr>
          <p:cNvSpPr/>
          <p:nvPr/>
        </p:nvSpPr>
        <p:spPr>
          <a:xfrm>
            <a:off x="544086" y="2271422"/>
            <a:ext cx="6096000" cy="1287532"/>
          </a:xfrm>
          <a:prstGeom prst="rect">
            <a:avLst/>
          </a:prstGeom>
        </p:spPr>
        <p:txBody>
          <a:bodyPr>
            <a:spAutoFit/>
          </a:bodyPr>
          <a:lstStyle/>
          <a:p>
            <a:pPr>
              <a:lnSpc>
                <a:spcPct val="150000"/>
              </a:lnSpc>
            </a:pPr>
            <a:r>
              <a:rPr lang="en-US" altLang="zh-CN" dirty="0">
                <a:solidFill>
                  <a:srgbClr val="000000"/>
                </a:solidFill>
              </a:rPr>
              <a:t>Factorize the graph likelihood into two terms:</a:t>
            </a:r>
          </a:p>
          <a:p>
            <a:pPr marL="285750" indent="-285750">
              <a:lnSpc>
                <a:spcPct val="150000"/>
              </a:lnSpc>
              <a:buFont typeface="Wingdings" panose="05000000000000000000" pitchFamily="2" charset="2"/>
              <a:buChar char="Ø"/>
            </a:pPr>
            <a:r>
              <a:rPr lang="en-US" altLang="zh-CN" b="1" dirty="0">
                <a:solidFill>
                  <a:schemeClr val="accent5">
                    <a:lumMod val="50000"/>
                  </a:schemeClr>
                </a:solidFill>
              </a:rPr>
              <a:t>Attribute(Xi) </a:t>
            </a:r>
            <a:r>
              <a:rPr lang="en-US" altLang="zh-CN" dirty="0">
                <a:solidFill>
                  <a:srgbClr val="000000"/>
                </a:solidFill>
              </a:rPr>
              <a:t>Generation</a:t>
            </a:r>
          </a:p>
          <a:p>
            <a:pPr marL="285750" indent="-285750">
              <a:lnSpc>
                <a:spcPct val="150000"/>
              </a:lnSpc>
              <a:buFont typeface="Wingdings" panose="05000000000000000000" pitchFamily="2" charset="2"/>
              <a:buChar char="Ø"/>
            </a:pPr>
            <a:r>
              <a:rPr lang="en-US" altLang="zh-CN" b="1" dirty="0">
                <a:solidFill>
                  <a:schemeClr val="accent5">
                    <a:lumMod val="50000"/>
                  </a:schemeClr>
                </a:solidFill>
              </a:rPr>
              <a:t>Edge(</a:t>
            </a:r>
            <a:r>
              <a:rPr lang="en-US" altLang="zh-CN" b="1" dirty="0" err="1">
                <a:solidFill>
                  <a:schemeClr val="accent5">
                    <a:lumMod val="50000"/>
                  </a:schemeClr>
                </a:solidFill>
              </a:rPr>
              <a:t>Ei</a:t>
            </a:r>
            <a:r>
              <a:rPr lang="en-US" altLang="zh-CN" b="1" dirty="0">
                <a:solidFill>
                  <a:schemeClr val="accent5">
                    <a:lumMod val="50000"/>
                  </a:schemeClr>
                </a:solidFill>
              </a:rPr>
              <a:t>) </a:t>
            </a:r>
            <a:r>
              <a:rPr lang="en-US" altLang="zh-CN" dirty="0">
                <a:solidFill>
                  <a:srgbClr val="000000"/>
                </a:solidFill>
              </a:rPr>
              <a:t>Generation</a:t>
            </a:r>
          </a:p>
        </p:txBody>
      </p:sp>
      <p:pic>
        <p:nvPicPr>
          <p:cNvPr id="9" name="图片 8">
            <a:extLst>
              <a:ext uri="{FF2B5EF4-FFF2-40B4-BE49-F238E27FC236}">
                <a16:creationId xmlns:a16="http://schemas.microsoft.com/office/drawing/2014/main" id="{3ACA71DA-2F41-4E9C-B085-9358B0C5F866}"/>
              </a:ext>
            </a:extLst>
          </p:cNvPr>
          <p:cNvPicPr>
            <a:picLocks noChangeAspect="1"/>
          </p:cNvPicPr>
          <p:nvPr/>
        </p:nvPicPr>
        <p:blipFill rotWithShape="1">
          <a:blip r:embed="rId3"/>
          <a:srcRect l="76595" t="13179" r="-263"/>
          <a:stretch/>
        </p:blipFill>
        <p:spPr>
          <a:xfrm>
            <a:off x="4256511" y="4088290"/>
            <a:ext cx="2383575" cy="2008555"/>
          </a:xfrm>
          <a:prstGeom prst="rect">
            <a:avLst/>
          </a:prstGeom>
        </p:spPr>
      </p:pic>
      <p:pic>
        <p:nvPicPr>
          <p:cNvPr id="7" name="图片 6">
            <a:extLst>
              <a:ext uri="{FF2B5EF4-FFF2-40B4-BE49-F238E27FC236}">
                <a16:creationId xmlns:a16="http://schemas.microsoft.com/office/drawing/2014/main" id="{A321C44E-42BC-491F-898C-80F87459CEA7}"/>
              </a:ext>
            </a:extLst>
          </p:cNvPr>
          <p:cNvPicPr>
            <a:picLocks noChangeAspect="1"/>
          </p:cNvPicPr>
          <p:nvPr/>
        </p:nvPicPr>
        <p:blipFill>
          <a:blip r:embed="rId4"/>
          <a:stretch>
            <a:fillRect/>
          </a:stretch>
        </p:blipFill>
        <p:spPr>
          <a:xfrm>
            <a:off x="350421" y="4239428"/>
            <a:ext cx="3742608" cy="1706281"/>
          </a:xfrm>
          <a:prstGeom prst="rect">
            <a:avLst/>
          </a:prstGeom>
        </p:spPr>
      </p:pic>
      <p:pic>
        <p:nvPicPr>
          <p:cNvPr id="8" name="图片 7">
            <a:extLst>
              <a:ext uri="{FF2B5EF4-FFF2-40B4-BE49-F238E27FC236}">
                <a16:creationId xmlns:a16="http://schemas.microsoft.com/office/drawing/2014/main" id="{9D411662-3467-4193-B1AC-8BFE87B2D01E}"/>
              </a:ext>
            </a:extLst>
          </p:cNvPr>
          <p:cNvPicPr>
            <a:picLocks noChangeAspect="1"/>
          </p:cNvPicPr>
          <p:nvPr/>
        </p:nvPicPr>
        <p:blipFill>
          <a:blip r:embed="rId5"/>
          <a:stretch>
            <a:fillRect/>
          </a:stretch>
        </p:blipFill>
        <p:spPr>
          <a:xfrm>
            <a:off x="6803568" y="4088290"/>
            <a:ext cx="5100590" cy="2008555"/>
          </a:xfrm>
          <a:prstGeom prst="rect">
            <a:avLst/>
          </a:prstGeom>
        </p:spPr>
      </p:pic>
      <p:sp>
        <p:nvSpPr>
          <p:cNvPr id="12" name="iŝľïďè">
            <a:extLst>
              <a:ext uri="{FF2B5EF4-FFF2-40B4-BE49-F238E27FC236}">
                <a16:creationId xmlns:a16="http://schemas.microsoft.com/office/drawing/2014/main" id="{0E51D093-70CD-42B6-93C7-408808F265E9}"/>
              </a:ext>
            </a:extLst>
          </p:cNvPr>
          <p:cNvSpPr txBox="1"/>
          <p:nvPr/>
        </p:nvSpPr>
        <p:spPr>
          <a:xfrm>
            <a:off x="711588" y="6288442"/>
            <a:ext cx="3020273" cy="370014"/>
          </a:xfrm>
          <a:prstGeom prst="rect">
            <a:avLst/>
          </a:prstGeom>
        </p:spPr>
        <p:txBody>
          <a:bodyPr wrap="none" anchor="ctr">
            <a:normAutofit/>
          </a:bodyPr>
          <a:lstStyle/>
          <a:p>
            <a:pPr algn="ctr"/>
            <a:r>
              <a:rPr lang="en-US" altLang="zh-CN" b="1" dirty="0"/>
              <a:t>Edge/Attributes generation</a:t>
            </a:r>
            <a:endParaRPr lang="zh-CN" altLang="en-US" b="1" dirty="0"/>
          </a:p>
        </p:txBody>
      </p:sp>
      <p:sp>
        <p:nvSpPr>
          <p:cNvPr id="13" name="iŝľïďè">
            <a:extLst>
              <a:ext uri="{FF2B5EF4-FFF2-40B4-BE49-F238E27FC236}">
                <a16:creationId xmlns:a16="http://schemas.microsoft.com/office/drawing/2014/main" id="{C5C73928-EEE8-41E6-BA45-869F04D0B172}"/>
              </a:ext>
            </a:extLst>
          </p:cNvPr>
          <p:cNvSpPr txBox="1"/>
          <p:nvPr/>
        </p:nvSpPr>
        <p:spPr>
          <a:xfrm>
            <a:off x="3938161" y="6288442"/>
            <a:ext cx="3020273" cy="370014"/>
          </a:xfrm>
          <a:prstGeom prst="rect">
            <a:avLst/>
          </a:prstGeom>
        </p:spPr>
        <p:txBody>
          <a:bodyPr wrap="none" anchor="ctr">
            <a:normAutofit/>
          </a:bodyPr>
          <a:lstStyle/>
          <a:p>
            <a:pPr algn="ctr"/>
            <a:r>
              <a:rPr lang="en-US" altLang="zh-CN" b="1" dirty="0"/>
              <a:t>Attributes masking</a:t>
            </a:r>
            <a:endParaRPr lang="zh-CN" altLang="en-US" b="1" dirty="0"/>
          </a:p>
        </p:txBody>
      </p:sp>
      <p:sp>
        <p:nvSpPr>
          <p:cNvPr id="14" name="iŝľïďè">
            <a:extLst>
              <a:ext uri="{FF2B5EF4-FFF2-40B4-BE49-F238E27FC236}">
                <a16:creationId xmlns:a16="http://schemas.microsoft.com/office/drawing/2014/main" id="{AE308950-DAC2-4A71-AF6C-B90821B9581C}"/>
              </a:ext>
            </a:extLst>
          </p:cNvPr>
          <p:cNvSpPr txBox="1"/>
          <p:nvPr/>
        </p:nvSpPr>
        <p:spPr>
          <a:xfrm>
            <a:off x="7843726" y="6284845"/>
            <a:ext cx="3020273" cy="370014"/>
          </a:xfrm>
          <a:prstGeom prst="rect">
            <a:avLst/>
          </a:prstGeom>
        </p:spPr>
        <p:txBody>
          <a:bodyPr wrap="none" anchor="ctr">
            <a:normAutofit/>
          </a:bodyPr>
          <a:lstStyle/>
          <a:p>
            <a:pPr algn="ctr"/>
            <a:r>
              <a:rPr lang="en-US" altLang="zh-CN" b="1" dirty="0"/>
              <a:t>Contextual property prediction</a:t>
            </a:r>
            <a:endParaRPr lang="zh-CN" altLang="en-US" b="1" dirty="0"/>
          </a:p>
        </p:txBody>
      </p:sp>
      <p:pic>
        <p:nvPicPr>
          <p:cNvPr id="4" name="图片 3">
            <a:extLst>
              <a:ext uri="{FF2B5EF4-FFF2-40B4-BE49-F238E27FC236}">
                <a16:creationId xmlns:a16="http://schemas.microsoft.com/office/drawing/2014/main" id="{1C9C6A42-D157-46E4-9B8A-E48CEC8A9882}"/>
              </a:ext>
            </a:extLst>
          </p:cNvPr>
          <p:cNvPicPr>
            <a:picLocks noChangeAspect="1"/>
          </p:cNvPicPr>
          <p:nvPr/>
        </p:nvPicPr>
        <p:blipFill>
          <a:blip r:embed="rId6"/>
          <a:stretch>
            <a:fillRect/>
          </a:stretch>
        </p:blipFill>
        <p:spPr>
          <a:xfrm>
            <a:off x="5483169" y="1863441"/>
            <a:ext cx="6231066" cy="1986717"/>
          </a:xfrm>
          <a:prstGeom prst="rect">
            <a:avLst/>
          </a:prstGeom>
        </p:spPr>
      </p:pic>
    </p:spTree>
    <p:extLst>
      <p:ext uri="{BB962C8B-B14F-4D97-AF65-F5344CB8AC3E}">
        <p14:creationId xmlns:p14="http://schemas.microsoft.com/office/powerpoint/2010/main" val="2776320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 </a:t>
            </a:r>
            <a:r>
              <a:rPr lang="en-US" altLang="zh-CN" sz="2400" dirty="0">
                <a:solidFill>
                  <a:srgbClr val="FF0000"/>
                </a:solidFill>
              </a:rPr>
              <a:t>Contrastive</a:t>
            </a:r>
            <a:r>
              <a:rPr lang="en-US" altLang="zh-CN" sz="2400" dirty="0"/>
              <a:t> method based models</a:t>
            </a:r>
            <a:endParaRPr lang="en-US" altLang="zh-CN" sz="2000" dirty="0">
              <a:solidFill>
                <a:schemeClr val="accent5">
                  <a:lumMod val="50000"/>
                </a:schemeClr>
              </a:solidFill>
            </a:endParaRPr>
          </a:p>
        </p:txBody>
      </p:sp>
      <p:sp>
        <p:nvSpPr>
          <p:cNvPr id="12" name="iŝľïďè">
            <a:extLst>
              <a:ext uri="{FF2B5EF4-FFF2-40B4-BE49-F238E27FC236}">
                <a16:creationId xmlns:a16="http://schemas.microsoft.com/office/drawing/2014/main" id="{0E51D093-70CD-42B6-93C7-408808F265E9}"/>
              </a:ext>
            </a:extLst>
          </p:cNvPr>
          <p:cNvSpPr txBox="1"/>
          <p:nvPr/>
        </p:nvSpPr>
        <p:spPr>
          <a:xfrm>
            <a:off x="484321" y="6202528"/>
            <a:ext cx="3020273" cy="370014"/>
          </a:xfrm>
          <a:prstGeom prst="rect">
            <a:avLst/>
          </a:prstGeom>
        </p:spPr>
        <p:txBody>
          <a:bodyPr wrap="none" anchor="ctr">
            <a:normAutofit/>
          </a:bodyPr>
          <a:lstStyle/>
          <a:p>
            <a:pPr algn="ctr"/>
            <a:r>
              <a:rPr lang="en-US" altLang="zh-CN" b="1" dirty="0"/>
              <a:t>Instance discrimination</a:t>
            </a:r>
            <a:endParaRPr lang="zh-CN" altLang="en-US" b="1" dirty="0"/>
          </a:p>
        </p:txBody>
      </p:sp>
      <p:sp>
        <p:nvSpPr>
          <p:cNvPr id="13" name="iŝľïďè">
            <a:extLst>
              <a:ext uri="{FF2B5EF4-FFF2-40B4-BE49-F238E27FC236}">
                <a16:creationId xmlns:a16="http://schemas.microsoft.com/office/drawing/2014/main" id="{C5C73928-EEE8-41E6-BA45-869F04D0B172}"/>
              </a:ext>
            </a:extLst>
          </p:cNvPr>
          <p:cNvSpPr txBox="1"/>
          <p:nvPr/>
        </p:nvSpPr>
        <p:spPr>
          <a:xfrm>
            <a:off x="4250035" y="6202528"/>
            <a:ext cx="3020273" cy="370014"/>
          </a:xfrm>
          <a:prstGeom prst="rect">
            <a:avLst/>
          </a:prstGeom>
        </p:spPr>
        <p:txBody>
          <a:bodyPr wrap="none" anchor="ctr">
            <a:normAutofit/>
          </a:bodyPr>
          <a:lstStyle/>
          <a:p>
            <a:pPr algn="ctr"/>
            <a:r>
              <a:rPr lang="en-US" altLang="zh-CN" b="1" dirty="0"/>
              <a:t>Context prediction</a:t>
            </a:r>
            <a:endParaRPr lang="zh-CN" altLang="en-US" b="1" dirty="0"/>
          </a:p>
        </p:txBody>
      </p:sp>
      <p:sp>
        <p:nvSpPr>
          <p:cNvPr id="14" name="iŝľïďè">
            <a:extLst>
              <a:ext uri="{FF2B5EF4-FFF2-40B4-BE49-F238E27FC236}">
                <a16:creationId xmlns:a16="http://schemas.microsoft.com/office/drawing/2014/main" id="{AE308950-DAC2-4A71-AF6C-B90821B9581C}"/>
              </a:ext>
            </a:extLst>
          </p:cNvPr>
          <p:cNvSpPr txBox="1"/>
          <p:nvPr/>
        </p:nvSpPr>
        <p:spPr>
          <a:xfrm>
            <a:off x="8350940" y="6202528"/>
            <a:ext cx="3020273" cy="370014"/>
          </a:xfrm>
          <a:prstGeom prst="rect">
            <a:avLst/>
          </a:prstGeom>
        </p:spPr>
        <p:txBody>
          <a:bodyPr wrap="none" anchor="ctr">
            <a:normAutofit/>
          </a:bodyPr>
          <a:lstStyle/>
          <a:p>
            <a:pPr algn="ctr"/>
            <a:r>
              <a:rPr lang="en-US" altLang="zh-CN" b="1" dirty="0"/>
              <a:t>Contrast on augmented graphs</a:t>
            </a:r>
            <a:endParaRPr lang="zh-CN" altLang="en-US" b="1" dirty="0"/>
          </a:p>
        </p:txBody>
      </p:sp>
      <p:sp>
        <p:nvSpPr>
          <p:cNvPr id="15" name="矩形 14">
            <a:extLst>
              <a:ext uri="{FF2B5EF4-FFF2-40B4-BE49-F238E27FC236}">
                <a16:creationId xmlns:a16="http://schemas.microsoft.com/office/drawing/2014/main" id="{38D2E7B2-FB00-4859-BAB6-AE7960E0F35C}"/>
              </a:ext>
            </a:extLst>
          </p:cNvPr>
          <p:cNvSpPr/>
          <p:nvPr/>
        </p:nvSpPr>
        <p:spPr>
          <a:xfrm>
            <a:off x="378879" y="1786872"/>
            <a:ext cx="10485120" cy="2118529"/>
          </a:xfrm>
          <a:prstGeom prst="rect">
            <a:avLst/>
          </a:prstGeom>
        </p:spPr>
        <p:txBody>
          <a:bodyPr wrap="square">
            <a:spAutoFit/>
          </a:bodyPr>
          <a:lstStyle/>
          <a:p>
            <a:pPr marL="342900" indent="-342900">
              <a:lnSpc>
                <a:spcPct val="150000"/>
              </a:lnSpc>
              <a:buFont typeface="+mj-lt"/>
              <a:buAutoNum type="arabicPeriod"/>
            </a:pPr>
            <a:r>
              <a:rPr lang="en-US" altLang="zh-CN" dirty="0"/>
              <a:t>Random sampling a batch of subgraphs.</a:t>
            </a:r>
            <a:endParaRPr lang="zh-CN" altLang="en-US" dirty="0"/>
          </a:p>
          <a:p>
            <a:pPr marL="342900" indent="-342900">
              <a:lnSpc>
                <a:spcPct val="150000"/>
              </a:lnSpc>
              <a:buFont typeface="+mj-lt"/>
              <a:buAutoNum type="arabicPeriod"/>
            </a:pPr>
            <a:r>
              <a:rPr lang="en-US" altLang="zh-CN" dirty="0"/>
              <a:t>Perform two random data </a:t>
            </a:r>
            <a:r>
              <a:rPr lang="en-US" altLang="zh-CN" dirty="0" err="1"/>
              <a:t>augumentations</a:t>
            </a:r>
            <a:r>
              <a:rPr lang="en-US" altLang="zh-CN" dirty="0"/>
              <a:t> (such as removing several edges) for each graph  -&gt; views.</a:t>
            </a:r>
          </a:p>
          <a:p>
            <a:pPr marL="342900" indent="-342900">
              <a:lnSpc>
                <a:spcPct val="150000"/>
              </a:lnSpc>
              <a:buFont typeface="+mj-lt"/>
              <a:buAutoNum type="arabicPeriod"/>
            </a:pPr>
            <a:r>
              <a:rPr lang="en-US" altLang="zh-CN" dirty="0"/>
              <a:t>Encoding the views with GNNs and get node embeddings and graph embeddings.</a:t>
            </a:r>
            <a:endParaRPr lang="zh-CN" altLang="en-US" dirty="0"/>
          </a:p>
          <a:p>
            <a:pPr marL="342900" indent="-342900">
              <a:lnSpc>
                <a:spcPct val="150000"/>
              </a:lnSpc>
              <a:buFont typeface="+mj-lt"/>
              <a:buAutoNum type="arabicPeriod"/>
            </a:pPr>
            <a:r>
              <a:rPr lang="en-US" altLang="zh-CN" dirty="0"/>
              <a:t>Calculate </a:t>
            </a:r>
            <a:r>
              <a:rPr lang="en-US" altLang="zh-CN" dirty="0" err="1"/>
              <a:t>InfoNCE</a:t>
            </a:r>
            <a:r>
              <a:rPr lang="en-US" altLang="zh-CN" dirty="0"/>
              <a:t>, views enhanced by the same graph are close to each other, and vice versa.</a:t>
            </a:r>
            <a:endParaRPr lang="zh-CN" altLang="en-US" dirty="0"/>
          </a:p>
        </p:txBody>
      </p:sp>
      <p:sp>
        <p:nvSpPr>
          <p:cNvPr id="17" name="iŝľïďè">
            <a:extLst>
              <a:ext uri="{FF2B5EF4-FFF2-40B4-BE49-F238E27FC236}">
                <a16:creationId xmlns:a16="http://schemas.microsoft.com/office/drawing/2014/main" id="{999C3789-C2FC-41EC-95FC-DE35D53C4EA5}"/>
              </a:ext>
            </a:extLst>
          </p:cNvPr>
          <p:cNvSpPr txBox="1"/>
          <p:nvPr/>
        </p:nvSpPr>
        <p:spPr>
          <a:xfrm>
            <a:off x="378878" y="1337845"/>
            <a:ext cx="5475269" cy="370014"/>
          </a:xfrm>
          <a:prstGeom prst="rect">
            <a:avLst/>
          </a:prstGeom>
        </p:spPr>
        <p:txBody>
          <a:bodyPr wrap="none" anchor="ctr">
            <a:normAutofit/>
          </a:bodyPr>
          <a:lstStyle/>
          <a:p>
            <a:r>
              <a:rPr lang="en-US" altLang="zh-CN" b="1" dirty="0">
                <a:solidFill>
                  <a:schemeClr val="accent5">
                    <a:lumMod val="50000"/>
                  </a:schemeClr>
                </a:solidFill>
              </a:rPr>
              <a:t>Common steps of contrastive learning on graph:</a:t>
            </a:r>
            <a:endParaRPr lang="zh-CN" altLang="en-US" b="1" dirty="0">
              <a:solidFill>
                <a:schemeClr val="accent5">
                  <a:lumMod val="50000"/>
                </a:schemeClr>
              </a:solidFill>
            </a:endParaRPr>
          </a:p>
        </p:txBody>
      </p:sp>
      <p:pic>
        <p:nvPicPr>
          <p:cNvPr id="3" name="图片 2">
            <a:extLst>
              <a:ext uri="{FF2B5EF4-FFF2-40B4-BE49-F238E27FC236}">
                <a16:creationId xmlns:a16="http://schemas.microsoft.com/office/drawing/2014/main" id="{5D81D321-0CFE-4BCE-8CA1-EF29811BC8F1}"/>
              </a:ext>
            </a:extLst>
          </p:cNvPr>
          <p:cNvPicPr>
            <a:picLocks noChangeAspect="1"/>
          </p:cNvPicPr>
          <p:nvPr/>
        </p:nvPicPr>
        <p:blipFill>
          <a:blip r:embed="rId3"/>
          <a:stretch>
            <a:fillRect/>
          </a:stretch>
        </p:blipFill>
        <p:spPr>
          <a:xfrm>
            <a:off x="378878" y="4037652"/>
            <a:ext cx="3231160" cy="1935648"/>
          </a:xfrm>
          <a:prstGeom prst="rect">
            <a:avLst/>
          </a:prstGeom>
        </p:spPr>
      </p:pic>
      <p:pic>
        <p:nvPicPr>
          <p:cNvPr id="4" name="图片 3">
            <a:extLst>
              <a:ext uri="{FF2B5EF4-FFF2-40B4-BE49-F238E27FC236}">
                <a16:creationId xmlns:a16="http://schemas.microsoft.com/office/drawing/2014/main" id="{DE637C91-B19A-480C-BD35-F195EA9C78C1}"/>
              </a:ext>
            </a:extLst>
          </p:cNvPr>
          <p:cNvPicPr>
            <a:picLocks noChangeAspect="1"/>
          </p:cNvPicPr>
          <p:nvPr/>
        </p:nvPicPr>
        <p:blipFill>
          <a:blip r:embed="rId4"/>
          <a:stretch>
            <a:fillRect/>
          </a:stretch>
        </p:blipFill>
        <p:spPr>
          <a:xfrm>
            <a:off x="3721646" y="4228168"/>
            <a:ext cx="4077053" cy="1554615"/>
          </a:xfrm>
          <a:prstGeom prst="rect">
            <a:avLst/>
          </a:prstGeom>
        </p:spPr>
      </p:pic>
      <p:pic>
        <p:nvPicPr>
          <p:cNvPr id="5" name="图片 4">
            <a:extLst>
              <a:ext uri="{FF2B5EF4-FFF2-40B4-BE49-F238E27FC236}">
                <a16:creationId xmlns:a16="http://schemas.microsoft.com/office/drawing/2014/main" id="{5F594486-67EB-4F26-A9F6-724B2118045A}"/>
              </a:ext>
            </a:extLst>
          </p:cNvPr>
          <p:cNvPicPr>
            <a:picLocks noChangeAspect="1"/>
          </p:cNvPicPr>
          <p:nvPr/>
        </p:nvPicPr>
        <p:blipFill>
          <a:blip r:embed="rId5"/>
          <a:stretch>
            <a:fillRect/>
          </a:stretch>
        </p:blipFill>
        <p:spPr>
          <a:xfrm>
            <a:off x="8015749" y="4037652"/>
            <a:ext cx="3690657" cy="2181898"/>
          </a:xfrm>
          <a:prstGeom prst="rect">
            <a:avLst/>
          </a:prstGeom>
        </p:spPr>
      </p:pic>
    </p:spTree>
    <p:extLst>
      <p:ext uri="{BB962C8B-B14F-4D97-AF65-F5344CB8AC3E}">
        <p14:creationId xmlns:p14="http://schemas.microsoft.com/office/powerpoint/2010/main" val="1730828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3020273" cy="370014"/>
          </a:xfrm>
          <a:prstGeom prst="rect">
            <a:avLst/>
          </a:prstGeom>
        </p:spPr>
        <p:txBody>
          <a:bodyPr wrap="none" anchor="ctr">
            <a:normAutofit/>
          </a:bodyPr>
          <a:lstStyle/>
          <a:p>
            <a:r>
              <a:rPr lang="en-US" altLang="zh-CN" b="1" dirty="0"/>
              <a:t>Challenges &amp; Motivations:</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1951693"/>
            <a:ext cx="10831232" cy="1287532"/>
          </a:xfrm>
          <a:prstGeom prst="rect">
            <a:avLst/>
          </a:prstGeom>
        </p:spPr>
        <p:txBody>
          <a:bodyPr wrap="square">
            <a:spAutoFit/>
          </a:bodyPr>
          <a:lstStyle/>
          <a:p>
            <a:pPr marL="342900" indent="-342900">
              <a:lnSpc>
                <a:spcPct val="150000"/>
              </a:lnSpc>
              <a:buFont typeface="+mj-lt"/>
              <a:buAutoNum type="arabicPeriod"/>
            </a:pPr>
            <a:r>
              <a:rPr lang="en-US" altLang="zh-CN" dirty="0"/>
              <a:t>How to pretrain on graph datasets?</a:t>
            </a:r>
          </a:p>
          <a:p>
            <a:pPr marL="342900" indent="-342900">
              <a:lnSpc>
                <a:spcPct val="150000"/>
              </a:lnSpc>
              <a:buFont typeface="+mj-lt"/>
              <a:buAutoNum type="arabicPeriod"/>
            </a:pPr>
            <a:r>
              <a:rPr lang="en-US" altLang="zh-CN" dirty="0"/>
              <a:t>﻿Naïve pre-training strategies can lead to </a:t>
            </a:r>
            <a:r>
              <a:rPr lang="en-US" altLang="zh-CN" b="1" dirty="0"/>
              <a:t>negative knowledge transfer</a:t>
            </a:r>
            <a:r>
              <a:rPr lang="en-US" altLang="zh-CN" dirty="0"/>
              <a:t>(</a:t>
            </a:r>
            <a:r>
              <a:rPr lang="en-US" altLang="zh-CN" u="sng" dirty="0"/>
              <a:t>harm generalization</a:t>
            </a:r>
            <a:r>
              <a:rPr lang="en-US" altLang="zh-CN" dirty="0"/>
              <a:t>) on many downstream tasks.</a:t>
            </a:r>
          </a:p>
        </p:txBody>
      </p:sp>
      <p:sp>
        <p:nvSpPr>
          <p:cNvPr id="85" name="iŝľïďè">
            <a:extLst>
              <a:ext uri="{FF2B5EF4-FFF2-40B4-BE49-F238E27FC236}">
                <a16:creationId xmlns:a16="http://schemas.microsoft.com/office/drawing/2014/main" id="{B7CD1A48-AB47-4974-AE21-4394B3CE63DF}"/>
              </a:ext>
            </a:extLst>
          </p:cNvPr>
          <p:cNvSpPr txBox="1"/>
          <p:nvPr/>
        </p:nvSpPr>
        <p:spPr>
          <a:xfrm>
            <a:off x="439023" y="3483302"/>
            <a:ext cx="2064131" cy="370014"/>
          </a:xfrm>
          <a:prstGeom prst="rect">
            <a:avLst/>
          </a:prstGeom>
        </p:spPr>
        <p:txBody>
          <a:bodyPr wrap="none" anchor="ctr">
            <a:normAutofit/>
          </a:bodyPr>
          <a:lstStyle/>
          <a:p>
            <a:r>
              <a:rPr lang="en-US" altLang="zh-CN" b="1" dirty="0"/>
              <a:t>Solutions:</a:t>
            </a:r>
            <a:endParaRPr lang="zh-CN" altLang="en-US" b="1" dirty="0"/>
          </a:p>
        </p:txBody>
      </p:sp>
      <p:sp>
        <p:nvSpPr>
          <p:cNvPr id="86" name="矩形 85">
            <a:extLst>
              <a:ext uri="{FF2B5EF4-FFF2-40B4-BE49-F238E27FC236}">
                <a16:creationId xmlns:a16="http://schemas.microsoft.com/office/drawing/2014/main" id="{16306DCB-CEA5-4932-A0A1-C27C4B7E3740}"/>
              </a:ext>
            </a:extLst>
          </p:cNvPr>
          <p:cNvSpPr/>
          <p:nvPr/>
        </p:nvSpPr>
        <p:spPr>
          <a:xfrm>
            <a:off x="439022" y="3879343"/>
            <a:ext cx="6226183" cy="2634119"/>
          </a:xfrm>
          <a:prstGeom prst="rect">
            <a:avLst/>
          </a:prstGeom>
        </p:spPr>
        <p:txBody>
          <a:bodyPr wrap="square">
            <a:spAutoFit/>
          </a:bodyPr>
          <a:lstStyle/>
          <a:p>
            <a:pPr marL="342900" indent="-342900">
              <a:lnSpc>
                <a:spcPct val="150000"/>
              </a:lnSpc>
              <a:buFont typeface="+mj-lt"/>
              <a:buAutoNum type="arabicPeriod"/>
            </a:pPr>
            <a:r>
              <a:rPr lang="en" altLang="zh-CN" sz="1600" dirty="0">
                <a:latin typeface="+mn-ea"/>
              </a:rPr>
              <a:t>﻿</a:t>
            </a:r>
            <a:r>
              <a:rPr lang="en" altLang="zh-CN" sz="1600" dirty="0">
                <a:solidFill>
                  <a:srgbClr val="000000"/>
                </a:solidFill>
                <a:latin typeface="微软雅黑"/>
              </a:rPr>
              <a:t>﻿Use easily accessible node-level information and encourage GNNs to capture domain-specific knowledge about </a:t>
            </a:r>
            <a:r>
              <a:rPr lang="en" altLang="zh-CN" sz="1600" b="1" dirty="0">
                <a:solidFill>
                  <a:srgbClr val="FF0000"/>
                </a:solidFill>
                <a:latin typeface="微软雅黑"/>
              </a:rPr>
              <a:t>nodes and edges</a:t>
            </a:r>
            <a:r>
              <a:rPr lang="en" altLang="zh-CN" sz="1600" dirty="0">
                <a:solidFill>
                  <a:srgbClr val="000000"/>
                </a:solidFill>
                <a:latin typeface="微软雅黑"/>
              </a:rPr>
              <a:t>, in addition to </a:t>
            </a:r>
            <a:r>
              <a:rPr lang="en" altLang="zh-CN" sz="1600" b="1" dirty="0">
                <a:solidFill>
                  <a:srgbClr val="FF0000"/>
                </a:solidFill>
                <a:latin typeface="微软雅黑"/>
              </a:rPr>
              <a:t>graph-level</a:t>
            </a:r>
            <a:r>
              <a:rPr lang="en" altLang="zh-CN" sz="1600" dirty="0">
                <a:solidFill>
                  <a:srgbClr val="000000"/>
                </a:solidFill>
                <a:latin typeface="微软雅黑"/>
              </a:rPr>
              <a:t> knowledge.</a:t>
            </a:r>
          </a:p>
          <a:p>
            <a:pPr marL="342900" indent="-342900">
              <a:lnSpc>
                <a:spcPct val="150000"/>
              </a:lnSpc>
              <a:buFont typeface="+mj-lt"/>
              <a:buAutoNum type="arabicPeriod"/>
            </a:pPr>
            <a:r>
              <a:rPr lang="en" altLang="zh-CN" sz="1600" dirty="0">
                <a:latin typeface="+mn-ea"/>
              </a:rPr>
              <a:t>Demonstrate its effectiveness and its ability for </a:t>
            </a:r>
            <a:r>
              <a:rPr lang="en" altLang="zh-CN" sz="1600" b="1" dirty="0">
                <a:latin typeface="+mn-ea"/>
              </a:rPr>
              <a:t>out-of-distribution generalization </a:t>
            </a:r>
            <a:r>
              <a:rPr lang="en" altLang="zh-CN" sz="1600" dirty="0">
                <a:latin typeface="+mn-ea"/>
              </a:rPr>
              <a:t>on hard transfer-learning problems</a:t>
            </a:r>
            <a:r>
              <a:rPr lang="en-US" altLang="zh-CN" sz="1600" dirty="0">
                <a:latin typeface="+mn-ea"/>
              </a:rPr>
              <a:t>.</a:t>
            </a: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Ø"/>
            </a:pPr>
            <a:r>
              <a:rPr lang="en-US" altLang="zh-CN" sz="2400" dirty="0"/>
              <a:t>Strategies for Pre-training Graph Neural Networks </a:t>
            </a:r>
            <a:r>
              <a:rPr lang="en-US" altLang="zh-CN" sz="2400" dirty="0">
                <a:solidFill>
                  <a:schemeClr val="accent5">
                    <a:lumMod val="50000"/>
                  </a:schemeClr>
                </a:solidFill>
              </a:rPr>
              <a:t>(ICLR 2020)</a:t>
            </a:r>
          </a:p>
        </p:txBody>
      </p:sp>
      <p:pic>
        <p:nvPicPr>
          <p:cNvPr id="3" name="图片 2">
            <a:extLst>
              <a:ext uri="{FF2B5EF4-FFF2-40B4-BE49-F238E27FC236}">
                <a16:creationId xmlns:a16="http://schemas.microsoft.com/office/drawing/2014/main" id="{84B88D9E-E445-4243-A14F-3320B555D874}"/>
              </a:ext>
            </a:extLst>
          </p:cNvPr>
          <p:cNvPicPr>
            <a:picLocks noChangeAspect="1"/>
          </p:cNvPicPr>
          <p:nvPr/>
        </p:nvPicPr>
        <p:blipFill>
          <a:blip r:embed="rId3"/>
          <a:stretch>
            <a:fillRect/>
          </a:stretch>
        </p:blipFill>
        <p:spPr>
          <a:xfrm>
            <a:off x="6505486" y="3483302"/>
            <a:ext cx="5559182" cy="2815075"/>
          </a:xfrm>
          <a:prstGeom prst="rect">
            <a:avLst/>
          </a:prstGeom>
        </p:spPr>
      </p:pic>
    </p:spTree>
    <p:extLst>
      <p:ext uri="{BB962C8B-B14F-4D97-AF65-F5344CB8AC3E}">
        <p14:creationId xmlns:p14="http://schemas.microsoft.com/office/powerpoint/2010/main" val="2173287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82CBF14-FCBB-A44C-8A24-6EF1556C0C14}"/>
              </a:ext>
            </a:extLst>
          </p:cNvPr>
          <p:cNvPicPr>
            <a:picLocks noChangeAspect="1"/>
          </p:cNvPicPr>
          <p:nvPr/>
        </p:nvPicPr>
        <p:blipFill rotWithShape="1">
          <a:blip r:embed="rId3"/>
          <a:srcRect l="1" r="76804"/>
          <a:stretch/>
        </p:blipFill>
        <p:spPr>
          <a:xfrm>
            <a:off x="8794296" y="1736018"/>
            <a:ext cx="1903752" cy="1885369"/>
          </a:xfrm>
          <a:prstGeom prst="rect">
            <a:avLst/>
          </a:prstGeom>
        </p:spPr>
      </p:pic>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2A600CE2-205B-4C6A-B522-A16E86C774CB}"/>
              </a:ext>
            </a:extLst>
          </p:cNvPr>
          <p:cNvSpPr/>
          <p:nvPr/>
        </p:nvSpPr>
        <p:spPr>
          <a:xfrm>
            <a:off x="482108" y="2341639"/>
            <a:ext cx="7069424" cy="1289456"/>
          </a:xfrm>
          <a:prstGeom prst="rect">
            <a:avLst/>
          </a:prstGeom>
        </p:spPr>
        <p:txBody>
          <a:bodyPr wrap="square">
            <a:spAutoFit/>
          </a:bodyPr>
          <a:lstStyle/>
          <a:p>
            <a:pPr marL="342900" indent="-342900">
              <a:lnSpc>
                <a:spcPct val="150000"/>
              </a:lnSpc>
              <a:buFont typeface="+mj-lt"/>
              <a:buAutoNum type="arabicPeriod"/>
            </a:pPr>
            <a:r>
              <a:rPr lang="en-US" altLang="zh-CN" b="1" dirty="0">
                <a:solidFill>
                  <a:srgbClr val="FF0000"/>
                </a:solidFill>
              </a:rPr>
              <a:t>Context Prediction</a:t>
            </a:r>
            <a:r>
              <a:rPr lang="zh-CN" altLang="en-US" dirty="0"/>
              <a:t>（</a:t>
            </a:r>
            <a:r>
              <a:rPr lang="en" altLang="zh-CN" dirty="0"/>
              <a:t>Exploiting </a:t>
            </a:r>
            <a:r>
              <a:rPr lang="en" altLang="zh-CN" u="sng" dirty="0">
                <a:solidFill>
                  <a:schemeClr val="accent5">
                    <a:lumMod val="50000"/>
                  </a:schemeClr>
                </a:solidFill>
              </a:rPr>
              <a:t>distribution of graph structure</a:t>
            </a:r>
            <a:r>
              <a:rPr lang="zh-CN" altLang="en-US" dirty="0"/>
              <a:t>）：</a:t>
            </a:r>
            <a:endParaRPr lang="en-US" altLang="zh-CN" dirty="0"/>
          </a:p>
          <a:p>
            <a:pPr>
              <a:lnSpc>
                <a:spcPct val="150000"/>
              </a:lnSpc>
            </a:pPr>
            <a:r>
              <a:rPr lang="zh-CN" altLang="en-US" dirty="0"/>
              <a:t>使用子图预测其周围的图结构，训练出一个</a:t>
            </a:r>
            <a:r>
              <a:rPr lang="en-US" altLang="zh-CN" dirty="0"/>
              <a:t>GNN</a:t>
            </a:r>
            <a:r>
              <a:rPr lang="zh-CN" altLang="en-US" dirty="0"/>
              <a:t>可以将有着相似上下文结构的节点映射成相近的表示向量。</a:t>
            </a: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Ø"/>
            </a:pPr>
            <a:r>
              <a:rPr lang="en-US" altLang="zh-CN" sz="2400" dirty="0"/>
              <a:t>Strategies for Pre-training Graph Neural Networks </a:t>
            </a:r>
            <a:r>
              <a:rPr lang="en-US" altLang="zh-CN" sz="2400" dirty="0">
                <a:solidFill>
                  <a:schemeClr val="accent5">
                    <a:lumMod val="50000"/>
                  </a:schemeClr>
                </a:solidFill>
              </a:rPr>
              <a:t>(ICLR 2020)</a:t>
            </a:r>
          </a:p>
        </p:txBody>
      </p:sp>
      <p:sp>
        <p:nvSpPr>
          <p:cNvPr id="14" name="iŝľïďè">
            <a:extLst>
              <a:ext uri="{FF2B5EF4-FFF2-40B4-BE49-F238E27FC236}">
                <a16:creationId xmlns:a16="http://schemas.microsoft.com/office/drawing/2014/main" id="{B9617B13-3819-964B-B959-27D84F6AB88B}"/>
              </a:ext>
            </a:extLst>
          </p:cNvPr>
          <p:cNvSpPr txBox="1"/>
          <p:nvPr/>
        </p:nvSpPr>
        <p:spPr>
          <a:xfrm>
            <a:off x="482108" y="1551011"/>
            <a:ext cx="3020273" cy="370014"/>
          </a:xfrm>
          <a:prstGeom prst="rect">
            <a:avLst/>
          </a:prstGeom>
        </p:spPr>
        <p:txBody>
          <a:bodyPr wrap="none" anchor="ctr">
            <a:normAutofit/>
          </a:bodyPr>
          <a:lstStyle/>
          <a:p>
            <a:r>
              <a:rPr lang="en-US" altLang="zh-CN" b="1" dirty="0">
                <a:highlight>
                  <a:srgbClr val="FFFF00"/>
                </a:highlight>
              </a:rPr>
              <a:t>Node-level</a:t>
            </a:r>
            <a:r>
              <a:rPr lang="en-US" altLang="zh-CN" b="1" dirty="0"/>
              <a:t> Pre-training:</a:t>
            </a:r>
            <a:endParaRPr lang="zh-CN" altLang="en-US" b="1" dirty="0"/>
          </a:p>
        </p:txBody>
      </p:sp>
      <p:pic>
        <p:nvPicPr>
          <p:cNvPr id="15" name="图片 14">
            <a:extLst>
              <a:ext uri="{FF2B5EF4-FFF2-40B4-BE49-F238E27FC236}">
                <a16:creationId xmlns:a16="http://schemas.microsoft.com/office/drawing/2014/main" id="{95970CCF-E433-F348-9352-1AD4DBEEAB0D}"/>
              </a:ext>
            </a:extLst>
          </p:cNvPr>
          <p:cNvPicPr>
            <a:picLocks noChangeAspect="1"/>
          </p:cNvPicPr>
          <p:nvPr/>
        </p:nvPicPr>
        <p:blipFill rotWithShape="1">
          <a:blip r:embed="rId3"/>
          <a:srcRect l="23598" r="23570"/>
          <a:stretch/>
        </p:blipFill>
        <p:spPr>
          <a:xfrm>
            <a:off x="5961413" y="3871633"/>
            <a:ext cx="6001975" cy="2609651"/>
          </a:xfrm>
          <a:prstGeom prst="rect">
            <a:avLst/>
          </a:prstGeom>
        </p:spPr>
      </p:pic>
      <p:sp>
        <p:nvSpPr>
          <p:cNvPr id="18" name="矩形 17">
            <a:extLst>
              <a:ext uri="{FF2B5EF4-FFF2-40B4-BE49-F238E27FC236}">
                <a16:creationId xmlns:a16="http://schemas.microsoft.com/office/drawing/2014/main" id="{342F17F5-4CCA-914B-AD8B-C38CFD318615}"/>
              </a:ext>
            </a:extLst>
          </p:cNvPr>
          <p:cNvSpPr/>
          <p:nvPr/>
        </p:nvSpPr>
        <p:spPr>
          <a:xfrm>
            <a:off x="482108" y="4004209"/>
            <a:ext cx="5004292" cy="1709571"/>
          </a:xfrm>
          <a:prstGeom prst="rect">
            <a:avLst/>
          </a:prstGeom>
        </p:spPr>
        <p:txBody>
          <a:bodyPr wrap="square">
            <a:spAutoFit/>
          </a:bodyPr>
          <a:lstStyle/>
          <a:p>
            <a:pPr marL="285750" indent="-285750">
              <a:lnSpc>
                <a:spcPct val="150000"/>
              </a:lnSpc>
              <a:buFont typeface="Wingdings" pitchFamily="2" charset="2"/>
              <a:buChar char="n"/>
            </a:pPr>
            <a:r>
              <a:rPr lang="zh-CN" altLang="en-US" dirty="0"/>
              <a:t>﻿Neighborhood and context graphs</a:t>
            </a:r>
            <a:endParaRPr lang="en-US" altLang="zh-CN" dirty="0"/>
          </a:p>
          <a:p>
            <a:pPr marL="285750" indent="-285750">
              <a:lnSpc>
                <a:spcPct val="150000"/>
              </a:lnSpc>
              <a:buFont typeface="Wingdings" pitchFamily="2" charset="2"/>
              <a:buChar char="n"/>
            </a:pPr>
            <a:r>
              <a:rPr lang="en" altLang="zh-CN" dirty="0"/>
              <a:t>﻿Encoding context into a fixed vector using an auxiliary GNN</a:t>
            </a:r>
          </a:p>
          <a:p>
            <a:pPr marL="285750" indent="-285750">
              <a:lnSpc>
                <a:spcPct val="150000"/>
              </a:lnSpc>
              <a:buFont typeface="Wingdings" pitchFamily="2" charset="2"/>
              <a:buChar char="n"/>
            </a:pPr>
            <a:r>
              <a:rPr lang="en" altLang="zh-CN" dirty="0"/>
              <a:t>﻿Learning via negative sampling</a:t>
            </a:r>
            <a:endParaRPr lang="zh-CN" altLang="en-US" dirty="0"/>
          </a:p>
        </p:txBody>
      </p:sp>
      <p:pic>
        <p:nvPicPr>
          <p:cNvPr id="3" name="图片 2">
            <a:extLst>
              <a:ext uri="{FF2B5EF4-FFF2-40B4-BE49-F238E27FC236}">
                <a16:creationId xmlns:a16="http://schemas.microsoft.com/office/drawing/2014/main" id="{293A7556-5E90-F14F-84E1-DC175F144096}"/>
              </a:ext>
            </a:extLst>
          </p:cNvPr>
          <p:cNvPicPr>
            <a:picLocks noChangeAspect="1"/>
          </p:cNvPicPr>
          <p:nvPr/>
        </p:nvPicPr>
        <p:blipFill>
          <a:blip r:embed="rId4"/>
          <a:stretch>
            <a:fillRect/>
          </a:stretch>
        </p:blipFill>
        <p:spPr>
          <a:xfrm>
            <a:off x="564904" y="5906689"/>
            <a:ext cx="4838700" cy="495300"/>
          </a:xfrm>
          <a:prstGeom prst="rect">
            <a:avLst/>
          </a:prstGeom>
        </p:spPr>
      </p:pic>
    </p:spTree>
    <p:extLst>
      <p:ext uri="{BB962C8B-B14F-4D97-AF65-F5344CB8AC3E}">
        <p14:creationId xmlns:p14="http://schemas.microsoft.com/office/powerpoint/2010/main" val="2376678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82CBF14-FCBB-A44C-8A24-6EF1556C0C14}"/>
              </a:ext>
            </a:extLst>
          </p:cNvPr>
          <p:cNvPicPr>
            <a:picLocks noChangeAspect="1"/>
          </p:cNvPicPr>
          <p:nvPr/>
        </p:nvPicPr>
        <p:blipFill rotWithShape="1">
          <a:blip r:embed="rId3"/>
          <a:srcRect l="1" r="76804"/>
          <a:stretch/>
        </p:blipFill>
        <p:spPr>
          <a:xfrm>
            <a:off x="8794296" y="1736018"/>
            <a:ext cx="1903752" cy="1885369"/>
          </a:xfrm>
          <a:prstGeom prst="rect">
            <a:avLst/>
          </a:prstGeom>
        </p:spPr>
      </p:pic>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2A600CE2-205B-4C6A-B522-A16E86C774CB}"/>
              </a:ext>
            </a:extLst>
          </p:cNvPr>
          <p:cNvSpPr/>
          <p:nvPr/>
        </p:nvSpPr>
        <p:spPr>
          <a:xfrm>
            <a:off x="482107" y="2519769"/>
            <a:ext cx="7688115" cy="1702967"/>
          </a:xfrm>
          <a:prstGeom prst="rect">
            <a:avLst/>
          </a:prstGeom>
        </p:spPr>
        <p:txBody>
          <a:bodyPr wrap="square">
            <a:spAutoFit/>
          </a:bodyPr>
          <a:lstStyle/>
          <a:p>
            <a:pPr marL="342900" indent="-342900">
              <a:lnSpc>
                <a:spcPct val="150000"/>
              </a:lnSpc>
              <a:buFont typeface="+mj-lt"/>
              <a:buAutoNum type="arabicPeriod" startAt="2"/>
            </a:pPr>
            <a:r>
              <a:rPr lang="en-US" altLang="zh-CN" b="1" dirty="0">
                <a:solidFill>
                  <a:srgbClr val="FF0000"/>
                </a:solidFill>
              </a:rPr>
              <a:t>Attribute Masking</a:t>
            </a:r>
            <a:r>
              <a:rPr lang="zh-CN" altLang="en-US" dirty="0"/>
              <a:t>（</a:t>
            </a:r>
            <a:r>
              <a:rPr lang="en" altLang="zh-CN" dirty="0"/>
              <a:t>Exploiting </a:t>
            </a:r>
            <a:r>
              <a:rPr lang="en" altLang="zh-CN" u="sng" dirty="0">
                <a:solidFill>
                  <a:schemeClr val="accent5">
                    <a:lumMod val="50000"/>
                  </a:schemeClr>
                </a:solidFill>
              </a:rPr>
              <a:t>distribution of graph attributes</a:t>
            </a:r>
            <a:r>
              <a:rPr lang="zh-CN" altLang="en-US" dirty="0"/>
              <a:t>）：</a:t>
            </a:r>
            <a:endParaRPr lang="en-US" altLang="zh-CN" dirty="0"/>
          </a:p>
          <a:p>
            <a:pPr>
              <a:lnSpc>
                <a:spcPct val="150000"/>
              </a:lnSpc>
            </a:pPr>
            <a:r>
              <a:rPr lang="en" altLang="zh-CN" dirty="0"/>
              <a:t>﻿</a:t>
            </a:r>
          </a:p>
          <a:p>
            <a:pPr>
              <a:lnSpc>
                <a:spcPct val="150000"/>
              </a:lnSpc>
            </a:pPr>
            <a:r>
              <a:rPr lang="en" altLang="zh-CN" dirty="0"/>
              <a:t>Aim to capture domain knowledge by </a:t>
            </a:r>
            <a:r>
              <a:rPr lang="en" altLang="zh-CN" b="1" dirty="0"/>
              <a:t>learning the regularities of the node/edge attributes</a:t>
            </a:r>
            <a:r>
              <a:rPr lang="en" altLang="zh-CN" dirty="0"/>
              <a:t> distributed over graph structure. </a:t>
            </a:r>
            <a:endParaRPr lang="zh-CN" altLang="en-US" dirty="0"/>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Ø"/>
            </a:pPr>
            <a:r>
              <a:rPr lang="en-US" altLang="zh-CN" sz="2400" dirty="0"/>
              <a:t>Strategies for Pre-training Graph Neural Networks </a:t>
            </a:r>
            <a:r>
              <a:rPr lang="en-US" altLang="zh-CN" sz="2400" dirty="0">
                <a:solidFill>
                  <a:schemeClr val="accent5">
                    <a:lumMod val="50000"/>
                  </a:schemeClr>
                </a:solidFill>
              </a:rPr>
              <a:t>(ICLR 2020)</a:t>
            </a:r>
          </a:p>
        </p:txBody>
      </p:sp>
      <p:sp>
        <p:nvSpPr>
          <p:cNvPr id="14" name="iŝľïďè">
            <a:extLst>
              <a:ext uri="{FF2B5EF4-FFF2-40B4-BE49-F238E27FC236}">
                <a16:creationId xmlns:a16="http://schemas.microsoft.com/office/drawing/2014/main" id="{B9617B13-3819-964B-B959-27D84F6AB88B}"/>
              </a:ext>
            </a:extLst>
          </p:cNvPr>
          <p:cNvSpPr txBox="1"/>
          <p:nvPr/>
        </p:nvSpPr>
        <p:spPr>
          <a:xfrm>
            <a:off x="482108" y="1551011"/>
            <a:ext cx="3020273" cy="370014"/>
          </a:xfrm>
          <a:prstGeom prst="rect">
            <a:avLst/>
          </a:prstGeom>
        </p:spPr>
        <p:txBody>
          <a:bodyPr wrap="none" anchor="ctr">
            <a:normAutofit/>
          </a:bodyPr>
          <a:lstStyle/>
          <a:p>
            <a:r>
              <a:rPr lang="en-US" altLang="zh-CN" b="1" dirty="0">
                <a:highlight>
                  <a:srgbClr val="FFFF00"/>
                </a:highlight>
              </a:rPr>
              <a:t>Node-level</a:t>
            </a:r>
            <a:r>
              <a:rPr lang="en-US" altLang="zh-CN" b="1" dirty="0"/>
              <a:t> Pre-training:</a:t>
            </a:r>
            <a:endParaRPr lang="zh-CN" altLang="en-US" b="1" dirty="0"/>
          </a:p>
        </p:txBody>
      </p:sp>
      <p:pic>
        <p:nvPicPr>
          <p:cNvPr id="15" name="图片 14">
            <a:extLst>
              <a:ext uri="{FF2B5EF4-FFF2-40B4-BE49-F238E27FC236}">
                <a16:creationId xmlns:a16="http://schemas.microsoft.com/office/drawing/2014/main" id="{95970CCF-E433-F348-9352-1AD4DBEEAB0D}"/>
              </a:ext>
            </a:extLst>
          </p:cNvPr>
          <p:cNvPicPr>
            <a:picLocks noChangeAspect="1"/>
          </p:cNvPicPr>
          <p:nvPr/>
        </p:nvPicPr>
        <p:blipFill rotWithShape="1">
          <a:blip r:embed="rId3"/>
          <a:srcRect l="76595" r="-263"/>
          <a:stretch/>
        </p:blipFill>
        <p:spPr>
          <a:xfrm>
            <a:off x="8401792" y="3777852"/>
            <a:ext cx="2688759" cy="2609651"/>
          </a:xfrm>
          <a:prstGeom prst="rect">
            <a:avLst/>
          </a:prstGeom>
        </p:spPr>
      </p:pic>
      <p:sp>
        <p:nvSpPr>
          <p:cNvPr id="18" name="矩形 17">
            <a:extLst>
              <a:ext uri="{FF2B5EF4-FFF2-40B4-BE49-F238E27FC236}">
                <a16:creationId xmlns:a16="http://schemas.microsoft.com/office/drawing/2014/main" id="{342F17F5-4CCA-914B-AD8B-C38CFD318615}"/>
              </a:ext>
            </a:extLst>
          </p:cNvPr>
          <p:cNvSpPr/>
          <p:nvPr/>
        </p:nvSpPr>
        <p:spPr>
          <a:xfrm>
            <a:off x="482107" y="4483634"/>
            <a:ext cx="6963722" cy="871970"/>
          </a:xfrm>
          <a:prstGeom prst="rect">
            <a:avLst/>
          </a:prstGeom>
        </p:spPr>
        <p:txBody>
          <a:bodyPr wrap="square">
            <a:spAutoFit/>
          </a:bodyPr>
          <a:lstStyle/>
          <a:p>
            <a:pPr>
              <a:lnSpc>
                <a:spcPct val="150000"/>
              </a:lnSpc>
            </a:pPr>
            <a:r>
              <a:rPr lang="en" altLang="zh-CN" b="1" dirty="0"/>
              <a:t>Node and edge </a:t>
            </a:r>
            <a:r>
              <a:rPr lang="en" altLang="zh-CN" dirty="0"/>
              <a:t>attribute masking method is especially beneficial for richly-annotated graphs from scientific domains.</a:t>
            </a:r>
            <a:endParaRPr lang="zh-CN" altLang="en-US" dirty="0"/>
          </a:p>
        </p:txBody>
      </p:sp>
    </p:spTree>
    <p:extLst>
      <p:ext uri="{BB962C8B-B14F-4D97-AF65-F5344CB8AC3E}">
        <p14:creationId xmlns:p14="http://schemas.microsoft.com/office/powerpoint/2010/main" val="3097173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Ø"/>
            </a:pPr>
            <a:r>
              <a:rPr lang="en-US" altLang="zh-CN" sz="2400" dirty="0"/>
              <a:t>Strategies for Pre-training Graph Neural Networks </a:t>
            </a:r>
            <a:r>
              <a:rPr lang="en-US" altLang="zh-CN" sz="2400" dirty="0">
                <a:solidFill>
                  <a:schemeClr val="accent5">
                    <a:lumMod val="50000"/>
                  </a:schemeClr>
                </a:solidFill>
              </a:rPr>
              <a:t>(ICLR 2020)</a:t>
            </a:r>
          </a:p>
        </p:txBody>
      </p:sp>
      <p:sp>
        <p:nvSpPr>
          <p:cNvPr id="14" name="iŝľïďè">
            <a:extLst>
              <a:ext uri="{FF2B5EF4-FFF2-40B4-BE49-F238E27FC236}">
                <a16:creationId xmlns:a16="http://schemas.microsoft.com/office/drawing/2014/main" id="{B9617B13-3819-964B-B959-27D84F6AB88B}"/>
              </a:ext>
            </a:extLst>
          </p:cNvPr>
          <p:cNvSpPr txBox="1"/>
          <p:nvPr/>
        </p:nvSpPr>
        <p:spPr>
          <a:xfrm>
            <a:off x="482108" y="1551011"/>
            <a:ext cx="3020273" cy="370014"/>
          </a:xfrm>
          <a:prstGeom prst="rect">
            <a:avLst/>
          </a:prstGeom>
        </p:spPr>
        <p:txBody>
          <a:bodyPr wrap="none" anchor="ctr">
            <a:normAutofit/>
          </a:bodyPr>
          <a:lstStyle/>
          <a:p>
            <a:r>
              <a:rPr lang="en-US" altLang="zh-CN" b="1" dirty="0">
                <a:highlight>
                  <a:srgbClr val="FFFF00"/>
                </a:highlight>
              </a:rPr>
              <a:t>Graph-level</a:t>
            </a:r>
            <a:r>
              <a:rPr lang="en-US" altLang="zh-CN" b="1" dirty="0"/>
              <a:t> Pre-training:</a:t>
            </a:r>
            <a:endParaRPr lang="zh-CN" altLang="en-US" b="1" dirty="0"/>
          </a:p>
        </p:txBody>
      </p:sp>
      <p:sp>
        <p:nvSpPr>
          <p:cNvPr id="18" name="矩形 17">
            <a:extLst>
              <a:ext uri="{FF2B5EF4-FFF2-40B4-BE49-F238E27FC236}">
                <a16:creationId xmlns:a16="http://schemas.microsoft.com/office/drawing/2014/main" id="{342F17F5-4CCA-914B-AD8B-C38CFD318615}"/>
              </a:ext>
            </a:extLst>
          </p:cNvPr>
          <p:cNvSpPr/>
          <p:nvPr/>
        </p:nvSpPr>
        <p:spPr>
          <a:xfrm>
            <a:off x="500785" y="3402980"/>
            <a:ext cx="6856844" cy="2118465"/>
          </a:xfrm>
          <a:prstGeom prst="rect">
            <a:avLst/>
          </a:prstGeom>
        </p:spPr>
        <p:txBody>
          <a:bodyPr wrap="square">
            <a:spAutoFit/>
          </a:bodyPr>
          <a:lstStyle/>
          <a:p>
            <a:pPr marL="342900" indent="-342900">
              <a:lnSpc>
                <a:spcPct val="150000"/>
              </a:lnSpc>
              <a:buFont typeface="+mj-lt"/>
              <a:buAutoNum type="arabicPeriod"/>
            </a:pPr>
            <a:r>
              <a:rPr lang="en" altLang="zh-CN" dirty="0"/>
              <a:t>﻿</a:t>
            </a:r>
            <a:r>
              <a:rPr lang="en" altLang="zh-CN" b="1" dirty="0">
                <a:solidFill>
                  <a:schemeClr val="accent4">
                    <a:lumMod val="50000"/>
                  </a:schemeClr>
                </a:solidFill>
              </a:rPr>
              <a:t>Supervised</a:t>
            </a:r>
            <a:r>
              <a:rPr lang="en" altLang="zh-CN" b="1" dirty="0">
                <a:solidFill>
                  <a:schemeClr val="accent5">
                    <a:lumMod val="75000"/>
                  </a:schemeClr>
                </a:solidFill>
              </a:rPr>
              <a:t> graph-level property prediction</a:t>
            </a:r>
            <a:r>
              <a:rPr lang="en" altLang="zh-CN" dirty="0"/>
              <a:t>: </a:t>
            </a:r>
          </a:p>
          <a:p>
            <a:pPr lvl="1">
              <a:lnSpc>
                <a:spcPct val="150000"/>
              </a:lnSpc>
            </a:pPr>
            <a:r>
              <a:rPr lang="en" altLang="zh-CN" dirty="0"/>
              <a:t>making predictions about domain-specific attributes of entire graphs</a:t>
            </a:r>
          </a:p>
          <a:p>
            <a:pPr marL="342900" indent="-342900">
              <a:lnSpc>
                <a:spcPct val="150000"/>
              </a:lnSpc>
              <a:buFont typeface="+mj-lt"/>
              <a:buAutoNum type="arabicPeriod"/>
            </a:pPr>
            <a:r>
              <a:rPr lang="en" altLang="zh-CN" dirty="0"/>
              <a:t>﻿</a:t>
            </a:r>
            <a:r>
              <a:rPr lang="en" altLang="zh-CN" b="1" dirty="0">
                <a:solidFill>
                  <a:schemeClr val="accent5">
                    <a:lumMod val="75000"/>
                  </a:schemeClr>
                </a:solidFill>
              </a:rPr>
              <a:t>Structural similarity prediction</a:t>
            </a:r>
            <a:r>
              <a:rPr lang="en" altLang="zh-CN" dirty="0"/>
              <a:t>: </a:t>
            </a:r>
          </a:p>
          <a:p>
            <a:pPr lvl="1">
              <a:lnSpc>
                <a:spcPct val="150000"/>
              </a:lnSpc>
            </a:pPr>
            <a:r>
              <a:rPr lang="en" altLang="zh-CN" dirty="0"/>
              <a:t>making predictions about graph structure</a:t>
            </a:r>
            <a:endParaRPr lang="zh-CN" altLang="en-US" dirty="0"/>
          </a:p>
        </p:txBody>
      </p:sp>
      <p:pic>
        <p:nvPicPr>
          <p:cNvPr id="3" name="图片 2">
            <a:extLst>
              <a:ext uri="{FF2B5EF4-FFF2-40B4-BE49-F238E27FC236}">
                <a16:creationId xmlns:a16="http://schemas.microsoft.com/office/drawing/2014/main" id="{8079F9D4-75C8-4044-85A9-25C55EE22E7F}"/>
              </a:ext>
            </a:extLst>
          </p:cNvPr>
          <p:cNvPicPr>
            <a:picLocks noChangeAspect="1"/>
          </p:cNvPicPr>
          <p:nvPr/>
        </p:nvPicPr>
        <p:blipFill rotWithShape="1">
          <a:blip r:embed="rId3"/>
          <a:srcRect t="14002"/>
          <a:stretch/>
        </p:blipFill>
        <p:spPr>
          <a:xfrm>
            <a:off x="8077692" y="1438198"/>
            <a:ext cx="3632200" cy="2413681"/>
          </a:xfrm>
          <a:prstGeom prst="rect">
            <a:avLst/>
          </a:prstGeom>
        </p:spPr>
      </p:pic>
      <p:pic>
        <p:nvPicPr>
          <p:cNvPr id="4" name="图片 3">
            <a:extLst>
              <a:ext uri="{FF2B5EF4-FFF2-40B4-BE49-F238E27FC236}">
                <a16:creationId xmlns:a16="http://schemas.microsoft.com/office/drawing/2014/main" id="{812A0187-4F62-034E-9988-D9F240DB46AB}"/>
              </a:ext>
            </a:extLst>
          </p:cNvPr>
          <p:cNvPicPr>
            <a:picLocks noChangeAspect="1"/>
          </p:cNvPicPr>
          <p:nvPr/>
        </p:nvPicPr>
        <p:blipFill>
          <a:blip r:embed="rId4"/>
          <a:stretch>
            <a:fillRect/>
          </a:stretch>
        </p:blipFill>
        <p:spPr>
          <a:xfrm>
            <a:off x="8077692" y="3976139"/>
            <a:ext cx="3663467" cy="2846694"/>
          </a:xfrm>
          <a:prstGeom prst="rect">
            <a:avLst/>
          </a:prstGeom>
        </p:spPr>
      </p:pic>
      <p:sp>
        <p:nvSpPr>
          <p:cNvPr id="13" name="文本框 12">
            <a:extLst>
              <a:ext uri="{FF2B5EF4-FFF2-40B4-BE49-F238E27FC236}">
                <a16:creationId xmlns:a16="http://schemas.microsoft.com/office/drawing/2014/main" id="{A7A8B64E-10DC-BE4C-9B7D-F64248C3793A}"/>
              </a:ext>
            </a:extLst>
          </p:cNvPr>
          <p:cNvSpPr txBox="1"/>
          <p:nvPr/>
        </p:nvSpPr>
        <p:spPr>
          <a:xfrm>
            <a:off x="500785" y="2909829"/>
            <a:ext cx="4506108" cy="369332"/>
          </a:xfrm>
          <a:prstGeom prst="rect">
            <a:avLst/>
          </a:prstGeom>
        </p:spPr>
        <p:txBody>
          <a:bodyPr wrap="none" anchor="ctr">
            <a:normAutofit/>
          </a:bodyPr>
          <a:lstStyle>
            <a:defPPr>
              <a:defRPr lang="zh-CN"/>
            </a:defPPr>
            <a:lvl1pPr>
              <a:defRPr b="1"/>
            </a:lvl1pPr>
          </a:lstStyle>
          <a:p>
            <a:r>
              <a:rPr lang="en-US" altLang="zh-CN" dirty="0"/>
              <a:t>Two </a:t>
            </a:r>
            <a:r>
              <a:rPr lang="zh-CN" altLang="en-US" dirty="0"/>
              <a:t>options for graph-level pre-training</a:t>
            </a:r>
            <a:r>
              <a:rPr lang="en-US" altLang="zh-CN" dirty="0"/>
              <a:t>:</a:t>
            </a:r>
            <a:endParaRPr lang="zh-CN" altLang="en-US" dirty="0"/>
          </a:p>
        </p:txBody>
      </p:sp>
    </p:spTree>
    <p:extLst>
      <p:ext uri="{BB962C8B-B14F-4D97-AF65-F5344CB8AC3E}">
        <p14:creationId xmlns:p14="http://schemas.microsoft.com/office/powerpoint/2010/main" val="3569404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Ø"/>
            </a:pPr>
            <a:r>
              <a:rPr lang="en-US" altLang="zh-CN" sz="2400" dirty="0"/>
              <a:t>Learning to Pre-train Graph Neural Networks </a:t>
            </a:r>
            <a:r>
              <a:rPr lang="en-US" altLang="zh-CN" sz="2400" dirty="0">
                <a:solidFill>
                  <a:srgbClr val="0070C0"/>
                </a:solidFill>
              </a:rPr>
              <a:t>(AAAI 2021)</a:t>
            </a:r>
          </a:p>
        </p:txBody>
      </p:sp>
      <p:sp>
        <p:nvSpPr>
          <p:cNvPr id="11" name="矩形 10">
            <a:extLst>
              <a:ext uri="{FF2B5EF4-FFF2-40B4-BE49-F238E27FC236}">
                <a16:creationId xmlns:a16="http://schemas.microsoft.com/office/drawing/2014/main" id="{0C8B7543-4262-2D4F-B3C8-337EB38164E7}"/>
              </a:ext>
            </a:extLst>
          </p:cNvPr>
          <p:cNvSpPr/>
          <p:nvPr/>
        </p:nvSpPr>
        <p:spPr>
          <a:xfrm>
            <a:off x="454645" y="1522852"/>
            <a:ext cx="10022396" cy="2477153"/>
          </a:xfrm>
          <a:prstGeom prst="rect">
            <a:avLst/>
          </a:prstGeom>
        </p:spPr>
        <p:txBody>
          <a:bodyPr wrap="square">
            <a:spAutoFit/>
          </a:bodyPr>
          <a:lstStyle/>
          <a:p>
            <a:pPr>
              <a:lnSpc>
                <a:spcPct val="200000"/>
              </a:lnSpc>
            </a:pPr>
            <a:r>
              <a:rPr lang="en" altLang="zh-CN" b="1" dirty="0">
                <a:solidFill>
                  <a:schemeClr val="tx1">
                    <a:lumMod val="75000"/>
                    <a:lumOff val="25000"/>
                  </a:schemeClr>
                </a:solidFill>
              </a:rPr>
              <a:t>General Process </a:t>
            </a:r>
            <a:r>
              <a:rPr lang="en-US" altLang="zh-CN" b="1" dirty="0">
                <a:solidFill>
                  <a:schemeClr val="tx1">
                    <a:lumMod val="75000"/>
                    <a:lumOff val="25000"/>
                  </a:schemeClr>
                </a:solidFill>
              </a:rPr>
              <a:t>of</a:t>
            </a:r>
            <a:r>
              <a:rPr lang="en" altLang="zh-CN" b="1" dirty="0">
                <a:solidFill>
                  <a:schemeClr val="tx1">
                    <a:lumMod val="75000"/>
                    <a:lumOff val="25000"/>
                  </a:schemeClr>
                </a:solidFill>
              </a:rPr>
              <a:t> </a:t>
            </a:r>
            <a:r>
              <a:rPr lang="en-US" altLang="zh-CN" b="1" dirty="0">
                <a:solidFill>
                  <a:schemeClr val="tx1">
                    <a:lumMod val="75000"/>
                    <a:lumOff val="25000"/>
                  </a:schemeClr>
                </a:solidFill>
              </a:rPr>
              <a:t>pre-training on GNN</a:t>
            </a:r>
            <a:r>
              <a:rPr lang="zh-CN" altLang="en-US" b="1" dirty="0">
                <a:solidFill>
                  <a:schemeClr val="tx1">
                    <a:lumMod val="75000"/>
                    <a:lumOff val="25000"/>
                  </a:schemeClr>
                </a:solidFill>
              </a:rPr>
              <a:t>：</a:t>
            </a:r>
            <a:endParaRPr lang="en-US" altLang="zh-CN" b="1" dirty="0">
              <a:solidFill>
                <a:schemeClr val="tx1">
                  <a:lumMod val="75000"/>
                  <a:lumOff val="25000"/>
                </a:schemeClr>
              </a:solidFill>
            </a:endParaRPr>
          </a:p>
          <a:p>
            <a:pPr marL="342900" indent="-342900" defTabSz="914400">
              <a:lnSpc>
                <a:spcPct val="200000"/>
              </a:lnSpc>
              <a:buFont typeface="+mj-ea"/>
              <a:buAutoNum type="circleNumDbPlain"/>
            </a:pPr>
            <a:r>
              <a:rPr lang="en" altLang="zh-CN" sz="1600" dirty="0"/>
              <a:t>Pre-training</a:t>
            </a:r>
            <a:r>
              <a:rPr lang="zh-CN" altLang="en-US" sz="1600" dirty="0"/>
              <a:t>：先在大规模图数据集上进行预训练，即对参数</a:t>
            </a:r>
            <a:r>
              <a:rPr lang="el-GR" altLang="zh-CN" sz="1600" dirty="0"/>
              <a:t>θ</a:t>
            </a:r>
            <a:r>
              <a:rPr lang="zh-CN" altLang="en-US" sz="1600" dirty="0"/>
              <a:t>进行更新使其最小化。</a:t>
            </a:r>
            <a:endParaRPr lang="en-US" altLang="zh-CN" sz="1600" dirty="0"/>
          </a:p>
          <a:p>
            <a:pPr defTabSz="914400">
              <a:lnSpc>
                <a:spcPct val="200000"/>
              </a:lnSpc>
            </a:pPr>
            <a:endParaRPr lang="en-US" altLang="zh-CN" sz="1600" dirty="0"/>
          </a:p>
          <a:p>
            <a:pPr marL="342900" indent="-342900" defTabSz="914400">
              <a:lnSpc>
                <a:spcPct val="200000"/>
              </a:lnSpc>
              <a:buFont typeface="+mj-ea"/>
              <a:buAutoNum type="circleNumDbPlain" startAt="2"/>
            </a:pPr>
            <a:r>
              <a:rPr lang="en" altLang="zh-CN" sz="1600" dirty="0"/>
              <a:t>Fine-tuning</a:t>
            </a:r>
            <a:r>
              <a:rPr lang="zh-CN" altLang="en-US" sz="1600" dirty="0"/>
              <a:t>：在下游数据上进行微调。用上一步训练好了的</a:t>
            </a:r>
            <a:r>
              <a:rPr lang="el-GR" altLang="zh-CN" sz="1600" dirty="0"/>
              <a:t>θ</a:t>
            </a:r>
            <a:r>
              <a:rPr lang="en-US" altLang="zh-CN" sz="1600" baseline="-25000" dirty="0"/>
              <a:t>0</a:t>
            </a:r>
            <a:r>
              <a:rPr lang="zh-CN" altLang="en-US" sz="1600" dirty="0"/>
              <a:t>上进行微调，即做梯度下降。</a:t>
            </a:r>
            <a:endParaRPr lang="en-US" altLang="zh-CN" sz="1600" dirty="0"/>
          </a:p>
          <a:p>
            <a:pPr defTabSz="914400">
              <a:lnSpc>
                <a:spcPct val="200000"/>
              </a:lnSpc>
            </a:pPr>
            <a:endParaRPr lang="en-US" altLang="zh-CN" sz="1400" b="1" dirty="0">
              <a:solidFill>
                <a:schemeClr val="tx1">
                  <a:lumMod val="75000"/>
                  <a:lumOff val="25000"/>
                </a:schemeClr>
              </a:solidFill>
              <a:latin typeface="KaiTi" panose="02010609060101010101" pitchFamily="49" charset="-122"/>
              <a:ea typeface="KaiTi" panose="02010609060101010101" pitchFamily="49" charset="-122"/>
            </a:endParaRPr>
          </a:p>
        </p:txBody>
      </p:sp>
      <p:pic>
        <p:nvPicPr>
          <p:cNvPr id="12" name="图片 11">
            <a:extLst>
              <a:ext uri="{FF2B5EF4-FFF2-40B4-BE49-F238E27FC236}">
                <a16:creationId xmlns:a16="http://schemas.microsoft.com/office/drawing/2014/main" id="{C3B99E58-2A93-3E41-AF78-7A6667853EFC}"/>
              </a:ext>
            </a:extLst>
          </p:cNvPr>
          <p:cNvPicPr>
            <a:picLocks noChangeAspect="1"/>
          </p:cNvPicPr>
          <p:nvPr/>
        </p:nvPicPr>
        <p:blipFill>
          <a:blip r:embed="rId3"/>
          <a:stretch>
            <a:fillRect/>
          </a:stretch>
        </p:blipFill>
        <p:spPr>
          <a:xfrm>
            <a:off x="4121443" y="2672172"/>
            <a:ext cx="3162300" cy="368300"/>
          </a:xfrm>
          <a:prstGeom prst="rect">
            <a:avLst/>
          </a:prstGeom>
        </p:spPr>
      </p:pic>
      <p:pic>
        <p:nvPicPr>
          <p:cNvPr id="13" name="图片 12">
            <a:extLst>
              <a:ext uri="{FF2B5EF4-FFF2-40B4-BE49-F238E27FC236}">
                <a16:creationId xmlns:a16="http://schemas.microsoft.com/office/drawing/2014/main" id="{9931504D-3A3C-8643-B2EE-B34A0192C705}"/>
              </a:ext>
            </a:extLst>
          </p:cNvPr>
          <p:cNvPicPr>
            <a:picLocks noChangeAspect="1"/>
          </p:cNvPicPr>
          <p:nvPr/>
        </p:nvPicPr>
        <p:blipFill>
          <a:blip r:embed="rId4"/>
          <a:stretch>
            <a:fillRect/>
          </a:stretch>
        </p:blipFill>
        <p:spPr>
          <a:xfrm>
            <a:off x="4121443" y="3654231"/>
            <a:ext cx="3365500" cy="381000"/>
          </a:xfrm>
          <a:prstGeom prst="rect">
            <a:avLst/>
          </a:prstGeom>
        </p:spPr>
      </p:pic>
      <p:sp>
        <p:nvSpPr>
          <p:cNvPr id="14" name="矩形 13">
            <a:extLst>
              <a:ext uri="{FF2B5EF4-FFF2-40B4-BE49-F238E27FC236}">
                <a16:creationId xmlns:a16="http://schemas.microsoft.com/office/drawing/2014/main" id="{EFF31EA3-DB43-C241-9BAC-23034C7ADBF2}"/>
              </a:ext>
            </a:extLst>
          </p:cNvPr>
          <p:cNvSpPr/>
          <p:nvPr/>
        </p:nvSpPr>
        <p:spPr>
          <a:xfrm>
            <a:off x="454645" y="4613764"/>
            <a:ext cx="10299647" cy="1310295"/>
          </a:xfrm>
          <a:prstGeom prst="rect">
            <a:avLst/>
          </a:prstGeom>
        </p:spPr>
        <p:txBody>
          <a:bodyPr wrap="square">
            <a:spAutoFit/>
          </a:bodyPr>
          <a:lstStyle/>
          <a:p>
            <a:r>
              <a:rPr lang="en-US" altLang="zh-CN" b="1" dirty="0"/>
              <a:t>Existing problems -</a:t>
            </a:r>
            <a:r>
              <a:rPr lang="en" altLang="zh-CN" b="1" dirty="0"/>
              <a:t> ﻿</a:t>
            </a:r>
            <a:r>
              <a:rPr lang="en" altLang="zh-CN" b="1" dirty="0" err="1"/>
              <a:t>Optimizition</a:t>
            </a:r>
            <a:r>
              <a:rPr lang="en" altLang="zh-CN" b="1" dirty="0"/>
              <a:t> divergence between two stages:</a:t>
            </a:r>
          </a:p>
          <a:p>
            <a:endParaRPr lang="en-US" altLang="zh-CN" sz="1600" dirty="0"/>
          </a:p>
          <a:p>
            <a:pPr>
              <a:lnSpc>
                <a:spcPct val="150000"/>
              </a:lnSpc>
            </a:pPr>
            <a:r>
              <a:rPr lang="zh-CN" altLang="en-US" sz="1600" dirty="0"/>
              <a:t>虽然在</a:t>
            </a:r>
            <a:r>
              <a:rPr lang="en" altLang="zh-CN" sz="1600" dirty="0"/>
              <a:t>fine-turning</a:t>
            </a:r>
            <a:r>
              <a:rPr lang="zh-CN" altLang="en-US" sz="1600" dirty="0"/>
              <a:t>用到了</a:t>
            </a:r>
            <a:r>
              <a:rPr lang="el-GR" altLang="zh-CN" sz="1600" dirty="0"/>
              <a:t>θ</a:t>
            </a:r>
            <a:r>
              <a:rPr lang="en-US" altLang="zh-CN" sz="1600" baseline="-25000" dirty="0"/>
              <a:t>0</a:t>
            </a:r>
            <a:r>
              <a:rPr lang="zh-CN" altLang="el-GR" sz="1600" dirty="0"/>
              <a:t>，</a:t>
            </a:r>
            <a:r>
              <a:rPr lang="zh-CN" altLang="en-US" sz="1600" dirty="0"/>
              <a:t>但</a:t>
            </a:r>
            <a:r>
              <a:rPr lang="el-GR" altLang="zh-CN" sz="1600" dirty="0"/>
              <a:t>θ</a:t>
            </a:r>
            <a:r>
              <a:rPr lang="en-US" altLang="zh-CN" sz="1600" baseline="-25000" dirty="0"/>
              <a:t>0</a:t>
            </a:r>
            <a:r>
              <a:rPr lang="zh-CN" altLang="en-US" sz="1600" dirty="0"/>
              <a:t>是固定的，它在训练阶段对</a:t>
            </a:r>
            <a:r>
              <a:rPr lang="en" altLang="zh-CN" sz="1600" dirty="0"/>
              <a:t>fine-tuning</a:t>
            </a:r>
            <a:r>
              <a:rPr lang="zh-CN" altLang="en-US" sz="1600" dirty="0"/>
              <a:t>的数据不可见，这样就会造成</a:t>
            </a:r>
            <a:r>
              <a:rPr lang="en" altLang="zh-CN" sz="1600" dirty="0"/>
              <a:t>Pre-</a:t>
            </a:r>
            <a:r>
              <a:rPr lang="en" altLang="zh-CN" sz="1600" dirty="0" err="1"/>
              <a:t>traning</a:t>
            </a:r>
            <a:r>
              <a:rPr lang="zh-CN" altLang="en-US" sz="1600" dirty="0"/>
              <a:t>和</a:t>
            </a:r>
            <a:r>
              <a:rPr lang="en" altLang="zh-CN" sz="1600" dirty="0"/>
              <a:t>Fine-tuning</a:t>
            </a:r>
            <a:r>
              <a:rPr lang="zh-CN" altLang="en-US" sz="1600" dirty="0"/>
              <a:t>之间的优化偏差。</a:t>
            </a:r>
          </a:p>
        </p:txBody>
      </p:sp>
    </p:spTree>
    <p:extLst>
      <p:ext uri="{BB962C8B-B14F-4D97-AF65-F5344CB8AC3E}">
        <p14:creationId xmlns:p14="http://schemas.microsoft.com/office/powerpoint/2010/main" val="1077810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3020273" cy="370014"/>
          </a:xfrm>
          <a:prstGeom prst="rect">
            <a:avLst/>
          </a:prstGeom>
        </p:spPr>
        <p:txBody>
          <a:bodyPr wrap="none" anchor="ctr">
            <a:normAutofit/>
          </a:bodyPr>
          <a:lstStyle/>
          <a:p>
            <a:r>
              <a:rPr lang="en-US" altLang="zh-CN" b="1" dirty="0"/>
              <a:t>Challenges &amp; Motivations:</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1951693"/>
            <a:ext cx="11286812" cy="1702967"/>
          </a:xfrm>
          <a:prstGeom prst="rect">
            <a:avLst/>
          </a:prstGeom>
        </p:spPr>
        <p:txBody>
          <a:bodyPr wrap="square">
            <a:spAutoFit/>
          </a:bodyPr>
          <a:lstStyle/>
          <a:p>
            <a:pPr marL="342900" indent="-342900">
              <a:lnSpc>
                <a:spcPct val="150000"/>
              </a:lnSpc>
              <a:buFont typeface="+mj-lt"/>
              <a:buAutoNum type="arabicPeriod"/>
            </a:pPr>
            <a:r>
              <a:rPr lang="en-US" altLang="zh-CN" dirty="0"/>
              <a:t>﻿There exists </a:t>
            </a:r>
            <a:r>
              <a:rPr lang="en-US" altLang="zh-CN" b="1" dirty="0">
                <a:solidFill>
                  <a:srgbClr val="FF0000"/>
                </a:solidFill>
              </a:rPr>
              <a:t>a gap between pre-training and fine-tuning </a:t>
            </a:r>
            <a:r>
              <a:rPr lang="en-US" altLang="zh-CN" dirty="0"/>
              <a:t>due to the </a:t>
            </a:r>
            <a:r>
              <a:rPr lang="en-US" altLang="zh-CN" b="1" dirty="0"/>
              <a:t>divergence of the optimization objectives</a:t>
            </a:r>
            <a:r>
              <a:rPr lang="en-US" altLang="zh-CN" dirty="0"/>
              <a:t> in the two steps.</a:t>
            </a:r>
          </a:p>
          <a:p>
            <a:pPr lvl="1">
              <a:lnSpc>
                <a:spcPct val="150000"/>
              </a:lnSpc>
            </a:pPr>
            <a:r>
              <a:rPr lang="zh-CN" altLang="en-US" dirty="0"/>
              <a:t>如何缓解</a:t>
            </a:r>
            <a:r>
              <a:rPr lang="en-US" altLang="zh-CN" dirty="0"/>
              <a:t>GNN</a:t>
            </a:r>
            <a:r>
              <a:rPr lang="zh-CN" altLang="en-US" dirty="0"/>
              <a:t>预训练和微调之间的优化误差？</a:t>
            </a:r>
          </a:p>
          <a:p>
            <a:pPr marL="342900" indent="-342900">
              <a:lnSpc>
                <a:spcPct val="150000"/>
              </a:lnSpc>
              <a:buFont typeface="+mj-lt"/>
              <a:buAutoNum type="arabicPeriod"/>
            </a:pPr>
            <a:r>
              <a:rPr lang="en-US" altLang="zh-CN" dirty="0"/>
              <a:t>How to simultaneously preserve node- and graph-level information with completely unlabeled graph data?</a:t>
            </a:r>
          </a:p>
        </p:txBody>
      </p:sp>
      <p:sp>
        <p:nvSpPr>
          <p:cNvPr id="85" name="iŝľïďè">
            <a:extLst>
              <a:ext uri="{FF2B5EF4-FFF2-40B4-BE49-F238E27FC236}">
                <a16:creationId xmlns:a16="http://schemas.microsoft.com/office/drawing/2014/main" id="{B7CD1A48-AB47-4974-AE21-4394B3CE63DF}"/>
              </a:ext>
            </a:extLst>
          </p:cNvPr>
          <p:cNvSpPr txBox="1"/>
          <p:nvPr/>
        </p:nvSpPr>
        <p:spPr>
          <a:xfrm>
            <a:off x="439023" y="3979067"/>
            <a:ext cx="2064131" cy="370014"/>
          </a:xfrm>
          <a:prstGeom prst="rect">
            <a:avLst/>
          </a:prstGeom>
        </p:spPr>
        <p:txBody>
          <a:bodyPr wrap="none" anchor="ctr">
            <a:normAutofit/>
          </a:bodyPr>
          <a:lstStyle/>
          <a:p>
            <a:r>
              <a:rPr lang="en-US" altLang="zh-CN" b="1" dirty="0"/>
              <a:t>Solutions:</a:t>
            </a:r>
            <a:endParaRPr lang="zh-CN" altLang="en-US" b="1" dirty="0"/>
          </a:p>
        </p:txBody>
      </p:sp>
      <p:sp>
        <p:nvSpPr>
          <p:cNvPr id="86" name="矩形 85">
            <a:extLst>
              <a:ext uri="{FF2B5EF4-FFF2-40B4-BE49-F238E27FC236}">
                <a16:creationId xmlns:a16="http://schemas.microsoft.com/office/drawing/2014/main" id="{16306DCB-CEA5-4932-A0A1-C27C4B7E3740}"/>
              </a:ext>
            </a:extLst>
          </p:cNvPr>
          <p:cNvSpPr/>
          <p:nvPr/>
        </p:nvSpPr>
        <p:spPr>
          <a:xfrm>
            <a:off x="439022" y="4375108"/>
            <a:ext cx="5157547" cy="1895455"/>
          </a:xfrm>
          <a:prstGeom prst="rect">
            <a:avLst/>
          </a:prstGeom>
        </p:spPr>
        <p:txBody>
          <a:bodyPr wrap="square">
            <a:spAutoFit/>
          </a:bodyPr>
          <a:lstStyle/>
          <a:p>
            <a:pPr marL="342900" indent="-342900">
              <a:lnSpc>
                <a:spcPct val="150000"/>
              </a:lnSpc>
              <a:buFont typeface="+mj-lt"/>
              <a:buAutoNum type="arabicPeriod"/>
            </a:pPr>
            <a:r>
              <a:rPr lang="zh-CN" altLang="en-US" sz="1600" b="1" dirty="0">
                <a:latin typeface="+mn-ea"/>
              </a:rPr>
              <a:t>在</a:t>
            </a:r>
            <a:r>
              <a:rPr lang="en" altLang="zh-CN" sz="1600" b="1" dirty="0">
                <a:latin typeface="+mn-ea"/>
              </a:rPr>
              <a:t>pre–training</a:t>
            </a:r>
            <a:r>
              <a:rPr lang="zh-CN" altLang="en-US" sz="1600" b="1" dirty="0">
                <a:latin typeface="+mn-ea"/>
              </a:rPr>
              <a:t>中兼顾做</a:t>
            </a:r>
            <a:r>
              <a:rPr lang="en" altLang="zh-CN" sz="1600" b="1" dirty="0">
                <a:latin typeface="+mn-ea"/>
              </a:rPr>
              <a:t>Fine-tuning</a:t>
            </a:r>
            <a:r>
              <a:rPr lang="zh-CN" altLang="en" sz="1600" dirty="0">
                <a:latin typeface="+mn-ea"/>
              </a:rPr>
              <a:t>：</a:t>
            </a:r>
            <a:endParaRPr lang="en-US" altLang="zh-CN" sz="1600" dirty="0">
              <a:latin typeface="+mn-ea"/>
            </a:endParaRPr>
          </a:p>
          <a:p>
            <a:pPr lvl="1">
              <a:lnSpc>
                <a:spcPct val="150000"/>
              </a:lnSpc>
            </a:pPr>
            <a:r>
              <a:rPr lang="en" altLang="zh-CN" sz="1600" dirty="0">
                <a:latin typeface="+mn-ea"/>
              </a:rPr>
              <a:t>Pre-training</a:t>
            </a:r>
            <a:r>
              <a:rPr lang="zh-CN" altLang="en-US" sz="1600" dirty="0">
                <a:latin typeface="+mn-ea"/>
              </a:rPr>
              <a:t>和</a:t>
            </a:r>
            <a:r>
              <a:rPr lang="en" altLang="zh-CN" sz="1600" dirty="0">
                <a:latin typeface="+mn-ea"/>
              </a:rPr>
              <a:t>Fine-tuning</a:t>
            </a:r>
            <a:r>
              <a:rPr lang="zh-CN" altLang="en-US" sz="1600" dirty="0">
                <a:latin typeface="+mn-ea"/>
              </a:rPr>
              <a:t>之间存在优化偏差，这一差异在一定程度上影响预训练模型的迁移效果。</a:t>
            </a:r>
            <a:endParaRPr lang="en-US" altLang="zh-CN" sz="1600" dirty="0">
              <a:latin typeface="+mn-ea"/>
            </a:endParaRPr>
          </a:p>
          <a:p>
            <a:pPr marL="342900" lvl="0" indent="-342900">
              <a:lnSpc>
                <a:spcPct val="150000"/>
              </a:lnSpc>
              <a:buFont typeface="+mj-lt"/>
              <a:buAutoNum type="arabicPeriod"/>
            </a:pPr>
            <a:r>
              <a:rPr lang="zh-CN" altLang="en-US" sz="1600" dirty="0">
                <a:solidFill>
                  <a:srgbClr val="000000"/>
                </a:solidFill>
                <a:latin typeface="微软雅黑"/>
              </a:rPr>
              <a:t>为</a:t>
            </a:r>
            <a:r>
              <a:rPr lang="en-US" altLang="zh-CN" sz="1600" dirty="0">
                <a:solidFill>
                  <a:srgbClr val="000000"/>
                </a:solidFill>
                <a:latin typeface="微软雅黑"/>
              </a:rPr>
              <a:t>node-level</a:t>
            </a:r>
            <a:r>
              <a:rPr lang="zh-CN" altLang="en-US" sz="1600" dirty="0">
                <a:solidFill>
                  <a:srgbClr val="000000"/>
                </a:solidFill>
                <a:latin typeface="微软雅黑"/>
              </a:rPr>
              <a:t>和</a:t>
            </a:r>
            <a:r>
              <a:rPr lang="en-US" altLang="zh-CN" sz="1600" dirty="0">
                <a:solidFill>
                  <a:srgbClr val="000000"/>
                </a:solidFill>
                <a:latin typeface="微软雅黑"/>
              </a:rPr>
              <a:t>graph-level</a:t>
            </a:r>
            <a:r>
              <a:rPr lang="zh-CN" altLang="en-US" sz="1600" dirty="0">
                <a:solidFill>
                  <a:srgbClr val="000000"/>
                </a:solidFill>
                <a:latin typeface="微软雅黑"/>
              </a:rPr>
              <a:t>表示提出了一种完全自我监督的 </a:t>
            </a:r>
            <a:r>
              <a:rPr lang="en" altLang="zh-CN" sz="1600" dirty="0">
                <a:solidFill>
                  <a:srgbClr val="000000"/>
                </a:solidFill>
                <a:latin typeface="微软雅黑"/>
              </a:rPr>
              <a:t>GNN </a:t>
            </a:r>
            <a:r>
              <a:rPr lang="zh-CN" altLang="en-US" sz="1600" dirty="0">
                <a:solidFill>
                  <a:srgbClr val="000000"/>
                </a:solidFill>
                <a:latin typeface="微软雅黑"/>
              </a:rPr>
              <a:t>预训练策略。</a:t>
            </a:r>
            <a:endParaRPr lang="en-US" altLang="zh-CN" sz="1600" dirty="0">
              <a:solidFill>
                <a:srgbClr val="000000"/>
              </a:solidFill>
              <a:latin typeface="微软雅黑"/>
            </a:endParaRP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Ø"/>
            </a:pPr>
            <a:r>
              <a:rPr lang="en-US" altLang="zh-CN" sz="2400" dirty="0"/>
              <a:t>Learning to Pre-train Graph Neural Networks </a:t>
            </a:r>
            <a:r>
              <a:rPr lang="en-US" altLang="zh-CN" sz="2400" dirty="0">
                <a:solidFill>
                  <a:srgbClr val="0070C0"/>
                </a:solidFill>
              </a:rPr>
              <a:t>(AAAI 2021)</a:t>
            </a:r>
          </a:p>
        </p:txBody>
      </p:sp>
      <p:pic>
        <p:nvPicPr>
          <p:cNvPr id="4" name="图片 3">
            <a:extLst>
              <a:ext uri="{FF2B5EF4-FFF2-40B4-BE49-F238E27FC236}">
                <a16:creationId xmlns:a16="http://schemas.microsoft.com/office/drawing/2014/main" id="{9C180C56-B6CA-D345-8E0E-42E697077CB0}"/>
              </a:ext>
            </a:extLst>
          </p:cNvPr>
          <p:cNvPicPr>
            <a:picLocks noChangeAspect="1"/>
          </p:cNvPicPr>
          <p:nvPr/>
        </p:nvPicPr>
        <p:blipFill>
          <a:blip r:embed="rId3"/>
          <a:stretch>
            <a:fillRect/>
          </a:stretch>
        </p:blipFill>
        <p:spPr>
          <a:xfrm>
            <a:off x="5596569" y="4164074"/>
            <a:ext cx="6534411" cy="2276205"/>
          </a:xfrm>
          <a:prstGeom prst="rect">
            <a:avLst/>
          </a:prstGeom>
        </p:spPr>
      </p:pic>
    </p:spTree>
    <p:extLst>
      <p:ext uri="{BB962C8B-B14F-4D97-AF65-F5344CB8AC3E}">
        <p14:creationId xmlns:p14="http://schemas.microsoft.com/office/powerpoint/2010/main" val="391997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ïṣľîde">
            <a:extLst>
              <a:ext uri="{FF2B5EF4-FFF2-40B4-BE49-F238E27FC236}">
                <a16:creationId xmlns:a16="http://schemas.microsoft.com/office/drawing/2014/main" id="{933B65FF-A272-4A69-9A01-92D7C77CF829}"/>
              </a:ext>
            </a:extLst>
          </p:cNvPr>
          <p:cNvGrpSpPr/>
          <p:nvPr/>
        </p:nvGrpSpPr>
        <p:grpSpPr>
          <a:xfrm>
            <a:off x="-930109" y="1051361"/>
            <a:ext cx="2490640" cy="4778319"/>
            <a:chOff x="-930109" y="1051361"/>
            <a:chExt cx="2490640" cy="4778319"/>
          </a:xfrm>
        </p:grpSpPr>
        <p:sp>
          <p:nvSpPr>
            <p:cNvPr id="27" name="îSľïďe">
              <a:extLst>
                <a:ext uri="{FF2B5EF4-FFF2-40B4-BE49-F238E27FC236}">
                  <a16:creationId xmlns:a16="http://schemas.microsoft.com/office/drawing/2014/main" id="{B19D50FC-1125-4ED9-B7D8-78BCBCE8C008}"/>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28" name="íṡļîḍe">
              <a:extLst>
                <a:ext uri="{FF2B5EF4-FFF2-40B4-BE49-F238E27FC236}">
                  <a16:creationId xmlns:a16="http://schemas.microsoft.com/office/drawing/2014/main" id="{9361AAF3-CAD5-4F13-928C-BFE011AA4BDD}"/>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29" name="ïŝ1ïḋe">
              <a:extLst>
                <a:ext uri="{FF2B5EF4-FFF2-40B4-BE49-F238E27FC236}">
                  <a16:creationId xmlns:a16="http://schemas.microsoft.com/office/drawing/2014/main" id="{97F43942-06F9-42D1-A7B5-43B69347F1AE}"/>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7" name="ïsḷíḑè">
            <a:extLst>
              <a:ext uri="{FF2B5EF4-FFF2-40B4-BE49-F238E27FC236}">
                <a16:creationId xmlns:a16="http://schemas.microsoft.com/office/drawing/2014/main" id="{4F1A39D8-7570-4901-A3E5-473DAAB733E1}"/>
              </a:ext>
            </a:extLst>
          </p:cNvPr>
          <p:cNvSpPr/>
          <p:nvPr/>
        </p:nvSpPr>
        <p:spPr>
          <a:xfrm>
            <a:off x="1543012" y="2978855"/>
            <a:ext cx="3742988" cy="923330"/>
          </a:xfrm>
          <a:prstGeom prst="rect">
            <a:avLst/>
          </a:prstGeom>
        </p:spPr>
        <p:txBody>
          <a:bodyPr wrap="square" anchor="ctr" anchorCtr="1">
            <a:normAutofit fontScale="85000" lnSpcReduction="10000"/>
          </a:bodyPr>
          <a:lstStyle/>
          <a:p>
            <a:pPr algn="r"/>
            <a:r>
              <a:rPr lang="en-US" altLang="zh-CN" sz="5400" b="1" spc="300" dirty="0">
                <a:solidFill>
                  <a:schemeClr val="tx2"/>
                </a:solidFill>
              </a:rPr>
              <a:t>CONTENTS</a:t>
            </a:r>
          </a:p>
        </p:txBody>
      </p:sp>
      <p:sp>
        <p:nvSpPr>
          <p:cNvPr id="9" name="îṡ1íḑé">
            <a:extLst>
              <a:ext uri="{FF2B5EF4-FFF2-40B4-BE49-F238E27FC236}">
                <a16:creationId xmlns:a16="http://schemas.microsoft.com/office/drawing/2014/main" id="{82BD5307-F3AD-4DE2-A6DA-7E8B6322ACC7}"/>
              </a:ext>
            </a:extLst>
          </p:cNvPr>
          <p:cNvSpPr/>
          <p:nvPr/>
        </p:nvSpPr>
        <p:spPr>
          <a:xfrm>
            <a:off x="6281617" y="4435412"/>
            <a:ext cx="624349" cy="624349"/>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a:solidFill>
                  <a:schemeClr val="bg1"/>
                </a:solidFill>
                <a:latin typeface="Impact" panose="020B0806030902050204" pitchFamily="34" charset="0"/>
              </a:rPr>
              <a:t>04</a:t>
            </a:r>
          </a:p>
        </p:txBody>
      </p:sp>
      <p:sp>
        <p:nvSpPr>
          <p:cNvPr id="10" name="íśľíḍé">
            <a:extLst>
              <a:ext uri="{FF2B5EF4-FFF2-40B4-BE49-F238E27FC236}">
                <a16:creationId xmlns:a16="http://schemas.microsoft.com/office/drawing/2014/main" id="{1AB55A3F-C86D-41AF-8780-3FA466C759D8}"/>
              </a:ext>
            </a:extLst>
          </p:cNvPr>
          <p:cNvSpPr/>
          <p:nvPr/>
        </p:nvSpPr>
        <p:spPr>
          <a:xfrm>
            <a:off x="6281617" y="3556836"/>
            <a:ext cx="624349" cy="624349"/>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a:solidFill>
                  <a:schemeClr val="bg1"/>
                </a:solidFill>
                <a:latin typeface="Impact" panose="020B0806030902050204" pitchFamily="34" charset="0"/>
              </a:rPr>
              <a:t>03</a:t>
            </a:r>
          </a:p>
        </p:txBody>
      </p:sp>
      <p:sp>
        <p:nvSpPr>
          <p:cNvPr id="11" name="ïşḻíḋê">
            <a:extLst>
              <a:ext uri="{FF2B5EF4-FFF2-40B4-BE49-F238E27FC236}">
                <a16:creationId xmlns:a16="http://schemas.microsoft.com/office/drawing/2014/main" id="{F0E5BC8E-4AA2-4FC6-AEDE-48B8FAA4B9AC}"/>
              </a:ext>
            </a:extLst>
          </p:cNvPr>
          <p:cNvSpPr/>
          <p:nvPr/>
        </p:nvSpPr>
        <p:spPr>
          <a:xfrm>
            <a:off x="6281617" y="2678260"/>
            <a:ext cx="624349" cy="62434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a:solidFill>
                  <a:schemeClr val="bg1"/>
                </a:solidFill>
                <a:latin typeface="Impact" panose="020B0806030902050204" pitchFamily="34" charset="0"/>
              </a:rPr>
              <a:t>02</a:t>
            </a:r>
          </a:p>
        </p:txBody>
      </p:sp>
      <p:sp>
        <p:nvSpPr>
          <p:cNvPr id="12" name="isḻïḋé">
            <a:extLst>
              <a:ext uri="{FF2B5EF4-FFF2-40B4-BE49-F238E27FC236}">
                <a16:creationId xmlns:a16="http://schemas.microsoft.com/office/drawing/2014/main" id="{C0451A36-F8F9-4E68-9C14-18681989F54C}"/>
              </a:ext>
            </a:extLst>
          </p:cNvPr>
          <p:cNvSpPr/>
          <p:nvPr/>
        </p:nvSpPr>
        <p:spPr>
          <a:xfrm>
            <a:off x="6281619" y="1799684"/>
            <a:ext cx="624349" cy="624349"/>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dirty="0">
                <a:solidFill>
                  <a:schemeClr val="bg1"/>
                </a:solidFill>
                <a:latin typeface="Impact" panose="020B0806030902050204" pitchFamily="34" charset="0"/>
              </a:rPr>
              <a:t>01</a:t>
            </a:r>
          </a:p>
        </p:txBody>
      </p:sp>
      <p:sp>
        <p:nvSpPr>
          <p:cNvPr id="15" name="iṡ1íḑê">
            <a:extLst>
              <a:ext uri="{FF2B5EF4-FFF2-40B4-BE49-F238E27FC236}">
                <a16:creationId xmlns:a16="http://schemas.microsoft.com/office/drawing/2014/main" id="{05F8F47E-A116-4434-A57F-D953A941B808}"/>
              </a:ext>
            </a:extLst>
          </p:cNvPr>
          <p:cNvSpPr txBox="1"/>
          <p:nvPr/>
        </p:nvSpPr>
        <p:spPr>
          <a:xfrm>
            <a:off x="6906002" y="4595595"/>
            <a:ext cx="3962574" cy="303981"/>
          </a:xfrm>
          <a:prstGeom prst="rect">
            <a:avLst/>
          </a:prstGeom>
          <a:noFill/>
        </p:spPr>
        <p:txBody>
          <a:bodyPr wrap="none" lIns="90000" tIns="46800" rIns="90000" bIns="46800" anchor="b" anchorCtr="0">
            <a:normAutofit fontScale="92500" lnSpcReduction="10000"/>
          </a:bodyPr>
          <a:lstStyle/>
          <a:p>
            <a:r>
              <a:rPr lang="en-US" altLang="zh-CN" sz="1600" b="1" dirty="0"/>
              <a:t>Summary &amp; Ideas</a:t>
            </a:r>
            <a:endParaRPr lang="zh-CN" altLang="en-US" sz="1600" b="1" dirty="0"/>
          </a:p>
        </p:txBody>
      </p:sp>
      <p:sp>
        <p:nvSpPr>
          <p:cNvPr id="17" name="íşḻïďê">
            <a:extLst>
              <a:ext uri="{FF2B5EF4-FFF2-40B4-BE49-F238E27FC236}">
                <a16:creationId xmlns:a16="http://schemas.microsoft.com/office/drawing/2014/main" id="{09C5B617-7E6A-4CFF-AD7F-0BDED1EE9FAA}"/>
              </a:ext>
            </a:extLst>
          </p:cNvPr>
          <p:cNvSpPr txBox="1"/>
          <p:nvPr/>
        </p:nvSpPr>
        <p:spPr>
          <a:xfrm>
            <a:off x="6906002" y="3717019"/>
            <a:ext cx="3962574" cy="303981"/>
          </a:xfrm>
          <a:prstGeom prst="rect">
            <a:avLst/>
          </a:prstGeom>
          <a:noFill/>
        </p:spPr>
        <p:txBody>
          <a:bodyPr wrap="none" lIns="90000" tIns="46800" rIns="90000" bIns="46800" anchor="b" anchorCtr="0">
            <a:normAutofit fontScale="92500" lnSpcReduction="10000"/>
          </a:bodyPr>
          <a:lstStyle/>
          <a:p>
            <a:r>
              <a:rPr lang="en-US" altLang="zh-CN" sz="1600" b="1" dirty="0"/>
              <a:t>Pre-training on Knowledge Graph</a:t>
            </a:r>
            <a:endParaRPr lang="zh-CN" altLang="en-US" sz="1600" b="1" dirty="0"/>
          </a:p>
        </p:txBody>
      </p:sp>
      <p:sp>
        <p:nvSpPr>
          <p:cNvPr id="19" name="iśļîďe">
            <a:extLst>
              <a:ext uri="{FF2B5EF4-FFF2-40B4-BE49-F238E27FC236}">
                <a16:creationId xmlns:a16="http://schemas.microsoft.com/office/drawing/2014/main" id="{176089DB-693D-4D37-A433-1F6BA8DEFCFF}"/>
              </a:ext>
            </a:extLst>
          </p:cNvPr>
          <p:cNvSpPr txBox="1"/>
          <p:nvPr/>
        </p:nvSpPr>
        <p:spPr>
          <a:xfrm>
            <a:off x="6906002" y="2826935"/>
            <a:ext cx="3962574" cy="303981"/>
          </a:xfrm>
          <a:prstGeom prst="rect">
            <a:avLst/>
          </a:prstGeom>
          <a:noFill/>
        </p:spPr>
        <p:txBody>
          <a:bodyPr wrap="none" lIns="90000" tIns="46800" rIns="90000" bIns="46800" anchor="b" anchorCtr="0">
            <a:normAutofit fontScale="92500" lnSpcReduction="10000"/>
          </a:bodyPr>
          <a:lstStyle/>
          <a:p>
            <a:r>
              <a:rPr lang="en-US" altLang="zh-CN" sz="1600" b="1" dirty="0"/>
              <a:t>Pre-training &amp; Fine-tuning</a:t>
            </a:r>
            <a:endParaRPr lang="zh-CN" altLang="en-US" sz="1600" b="1" dirty="0"/>
          </a:p>
        </p:txBody>
      </p:sp>
      <p:sp>
        <p:nvSpPr>
          <p:cNvPr id="21" name="îṧļïďé">
            <a:extLst>
              <a:ext uri="{FF2B5EF4-FFF2-40B4-BE49-F238E27FC236}">
                <a16:creationId xmlns:a16="http://schemas.microsoft.com/office/drawing/2014/main" id="{6C45C575-63D3-4FAE-AD19-9A503AADE65D}"/>
              </a:ext>
            </a:extLst>
          </p:cNvPr>
          <p:cNvSpPr txBox="1"/>
          <p:nvPr/>
        </p:nvSpPr>
        <p:spPr>
          <a:xfrm>
            <a:off x="6906002" y="1968930"/>
            <a:ext cx="3962574" cy="303981"/>
          </a:xfrm>
          <a:prstGeom prst="rect">
            <a:avLst/>
          </a:prstGeom>
          <a:noFill/>
        </p:spPr>
        <p:txBody>
          <a:bodyPr wrap="none" lIns="90000" tIns="46800" rIns="90000" bIns="46800" anchor="b" anchorCtr="0">
            <a:normAutofit fontScale="92500" lnSpcReduction="10000"/>
          </a:bodyPr>
          <a:lstStyle/>
          <a:p>
            <a:r>
              <a:rPr lang="en-US" altLang="zh-CN" sz="1600" b="1" dirty="0"/>
              <a:t>Graph self-supervised learning</a:t>
            </a:r>
            <a:endParaRPr lang="zh-CN" altLang="en-US" sz="1600" b="1" dirty="0"/>
          </a:p>
        </p:txBody>
      </p:sp>
      <p:cxnSp>
        <p:nvCxnSpPr>
          <p:cNvPr id="23" name="直接连接符 22">
            <a:extLst>
              <a:ext uri="{FF2B5EF4-FFF2-40B4-BE49-F238E27FC236}">
                <a16:creationId xmlns:a16="http://schemas.microsoft.com/office/drawing/2014/main" id="{0E32E640-B6ED-4EFE-957A-AAD95DCF3AAB}"/>
              </a:ext>
            </a:extLst>
          </p:cNvPr>
          <p:cNvCxnSpPr/>
          <p:nvPr/>
        </p:nvCxnSpPr>
        <p:spPr>
          <a:xfrm>
            <a:off x="6951158" y="2498801"/>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9E2D5EA-51F3-4E72-84C3-3CE94BF2E84E}"/>
              </a:ext>
            </a:extLst>
          </p:cNvPr>
          <p:cNvCxnSpPr/>
          <p:nvPr/>
        </p:nvCxnSpPr>
        <p:spPr>
          <a:xfrm>
            <a:off x="6951158" y="3422726"/>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836C54C-28CC-4860-AF9D-44ABB7440248}"/>
              </a:ext>
            </a:extLst>
          </p:cNvPr>
          <p:cNvCxnSpPr/>
          <p:nvPr/>
        </p:nvCxnSpPr>
        <p:spPr>
          <a:xfrm>
            <a:off x="6951158" y="4346651"/>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5F81125-8A12-4887-9236-8B5ADD3E6237}"/>
              </a:ext>
            </a:extLst>
          </p:cNvPr>
          <p:cNvCxnSpPr/>
          <p:nvPr/>
        </p:nvCxnSpPr>
        <p:spPr>
          <a:xfrm>
            <a:off x="6951158" y="5203901"/>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81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3020273" cy="370014"/>
          </a:xfrm>
          <a:prstGeom prst="rect">
            <a:avLst/>
          </a:prstGeom>
        </p:spPr>
        <p:txBody>
          <a:bodyPr wrap="none" anchor="ctr">
            <a:normAutofit/>
          </a:bodyPr>
          <a:lstStyle/>
          <a:p>
            <a:r>
              <a:rPr lang="en-US" altLang="zh-CN" b="1" dirty="0"/>
              <a:t>Overview of model:</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3162813" y="5607625"/>
            <a:ext cx="5382048" cy="873957"/>
          </a:xfrm>
          <a:prstGeom prst="rect">
            <a:avLst/>
          </a:prstGeom>
        </p:spPr>
        <p:txBody>
          <a:bodyPr wrap="square">
            <a:spAutoFit/>
          </a:bodyPr>
          <a:lstStyle/>
          <a:p>
            <a:pPr marL="285750" indent="-285750">
              <a:lnSpc>
                <a:spcPct val="150000"/>
              </a:lnSpc>
              <a:buFont typeface="Wingdings" pitchFamily="2" charset="2"/>
              <a:buChar char="l"/>
            </a:pPr>
            <a:r>
              <a:rPr lang="en-US" altLang="zh-CN" dirty="0"/>
              <a:t>Task Construction</a:t>
            </a:r>
            <a:r>
              <a:rPr lang="zh-CN" altLang="en-US" dirty="0"/>
              <a:t>（</a:t>
            </a:r>
            <a:r>
              <a:rPr lang="en-US" altLang="zh-CN" dirty="0"/>
              <a:t>Meta Learning</a:t>
            </a:r>
            <a:r>
              <a:rPr lang="zh-CN" altLang="en-US" dirty="0"/>
              <a:t>）</a:t>
            </a:r>
            <a:r>
              <a:rPr lang="en-US" altLang="zh-CN" dirty="0"/>
              <a:t> Module</a:t>
            </a:r>
          </a:p>
          <a:p>
            <a:pPr marL="285750" indent="-285750">
              <a:lnSpc>
                <a:spcPct val="150000"/>
              </a:lnSpc>
              <a:buFont typeface="Wingdings" pitchFamily="2" charset="2"/>
              <a:buChar char="l"/>
            </a:pPr>
            <a:r>
              <a:rPr lang="en-US" altLang="zh-CN" dirty="0"/>
              <a:t>Dual</a:t>
            </a:r>
            <a:r>
              <a:rPr lang="zh-CN" altLang="en-US" dirty="0"/>
              <a:t> </a:t>
            </a:r>
            <a:r>
              <a:rPr lang="en-US" altLang="zh-CN" dirty="0"/>
              <a:t>Adaption Module</a:t>
            </a: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Ø"/>
            </a:pPr>
            <a:r>
              <a:rPr lang="en-US" altLang="zh-CN" sz="2400" dirty="0"/>
              <a:t>Learning to Pre-train Graph Neural Networks </a:t>
            </a:r>
            <a:r>
              <a:rPr lang="en-US" altLang="zh-CN" sz="2400" dirty="0">
                <a:solidFill>
                  <a:srgbClr val="0070C0"/>
                </a:solidFill>
              </a:rPr>
              <a:t>(AAAI 2021)</a:t>
            </a:r>
          </a:p>
        </p:txBody>
      </p:sp>
      <p:pic>
        <p:nvPicPr>
          <p:cNvPr id="11" name="图片 10">
            <a:extLst>
              <a:ext uri="{FF2B5EF4-FFF2-40B4-BE49-F238E27FC236}">
                <a16:creationId xmlns:a16="http://schemas.microsoft.com/office/drawing/2014/main" id="{8344CF66-8F3E-A546-83F5-480FC4E8EBDA}"/>
              </a:ext>
            </a:extLst>
          </p:cNvPr>
          <p:cNvPicPr>
            <a:picLocks noChangeAspect="1"/>
          </p:cNvPicPr>
          <p:nvPr/>
        </p:nvPicPr>
        <p:blipFill>
          <a:blip r:embed="rId3"/>
          <a:stretch>
            <a:fillRect/>
          </a:stretch>
        </p:blipFill>
        <p:spPr>
          <a:xfrm>
            <a:off x="1391093" y="1952308"/>
            <a:ext cx="9409814" cy="3371233"/>
          </a:xfrm>
          <a:prstGeom prst="rect">
            <a:avLst/>
          </a:prstGeom>
        </p:spPr>
      </p:pic>
    </p:spTree>
    <p:extLst>
      <p:ext uri="{BB962C8B-B14F-4D97-AF65-F5344CB8AC3E}">
        <p14:creationId xmlns:p14="http://schemas.microsoft.com/office/powerpoint/2010/main" val="3589959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3020273" cy="370014"/>
          </a:xfrm>
          <a:prstGeom prst="rect">
            <a:avLst/>
          </a:prstGeom>
        </p:spPr>
        <p:txBody>
          <a:bodyPr wrap="none" anchor="ctr">
            <a:normAutofit/>
          </a:bodyPr>
          <a:lstStyle/>
          <a:p>
            <a:r>
              <a:rPr lang="en-US" altLang="zh-CN" b="1" dirty="0"/>
              <a:t>Task Construction :</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4" y="1951693"/>
            <a:ext cx="7041430" cy="2120452"/>
          </a:xfrm>
          <a:prstGeom prst="rect">
            <a:avLst/>
          </a:prstGeom>
        </p:spPr>
        <p:txBody>
          <a:bodyPr wrap="square">
            <a:spAutoFit/>
          </a:bodyPr>
          <a:lstStyle/>
          <a:p>
            <a:pPr marL="342900" indent="-342900">
              <a:lnSpc>
                <a:spcPct val="150000"/>
              </a:lnSpc>
              <a:buFont typeface="+mj-lt"/>
              <a:buAutoNum type="arabicPeriod"/>
            </a:pPr>
            <a:r>
              <a:rPr lang="zh-CN" altLang="en-US" dirty="0"/>
              <a:t>对于用于</a:t>
            </a:r>
            <a:r>
              <a:rPr lang="en-US" altLang="zh-CN" dirty="0"/>
              <a:t>pretrain</a:t>
            </a:r>
            <a:r>
              <a:rPr lang="zh-CN" altLang="en-US" dirty="0"/>
              <a:t>的数据集</a:t>
            </a:r>
            <a:r>
              <a:rPr lang="en-US" altLang="zh-CN" dirty="0" err="1"/>
              <a:t>Dpre</a:t>
            </a:r>
            <a:r>
              <a:rPr lang="zh-CN" altLang="en-US" dirty="0"/>
              <a:t>，也将其划分为训练集（</a:t>
            </a:r>
            <a:r>
              <a:rPr lang="en-US" altLang="zh-CN" dirty="0"/>
              <a:t>Support Set</a:t>
            </a:r>
            <a:r>
              <a:rPr lang="zh-CN" altLang="en-US" dirty="0"/>
              <a:t>）和测试集（</a:t>
            </a:r>
            <a:r>
              <a:rPr lang="en-US" altLang="zh-CN" dirty="0"/>
              <a:t>Query Set</a:t>
            </a:r>
            <a:r>
              <a:rPr lang="zh-CN" altLang="en-US" dirty="0"/>
              <a:t>），用来模拟在下游训练集合上的微调过程。</a:t>
            </a:r>
          </a:p>
          <a:p>
            <a:pPr marL="342900" indent="-342900">
              <a:lnSpc>
                <a:spcPct val="150000"/>
              </a:lnSpc>
              <a:buFont typeface="+mj-lt"/>
              <a:buAutoNum type="arabicPeriod"/>
            </a:pPr>
            <a:r>
              <a:rPr lang="zh-CN" altLang="en-US" dirty="0"/>
              <a:t>整个图上的母任务可以被拆解为多个子任务，在每个子任务上都完成类似的数据划分和模型参数训练。</a:t>
            </a: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Ø"/>
            </a:pPr>
            <a:r>
              <a:rPr lang="en-US" altLang="zh-CN" sz="2400" dirty="0"/>
              <a:t>Learning to Pre-train Graph Neural Networks </a:t>
            </a:r>
            <a:r>
              <a:rPr lang="en-US" altLang="zh-CN" sz="2400" dirty="0">
                <a:solidFill>
                  <a:srgbClr val="0070C0"/>
                </a:solidFill>
              </a:rPr>
              <a:t>(AAAI 2021)</a:t>
            </a:r>
          </a:p>
        </p:txBody>
      </p:sp>
      <p:pic>
        <p:nvPicPr>
          <p:cNvPr id="11" name="图片 10">
            <a:extLst>
              <a:ext uri="{FF2B5EF4-FFF2-40B4-BE49-F238E27FC236}">
                <a16:creationId xmlns:a16="http://schemas.microsoft.com/office/drawing/2014/main" id="{0D365A80-5CE9-5044-B6C6-198BE682A33A}"/>
              </a:ext>
            </a:extLst>
          </p:cNvPr>
          <p:cNvPicPr>
            <a:picLocks noChangeAspect="1"/>
          </p:cNvPicPr>
          <p:nvPr/>
        </p:nvPicPr>
        <p:blipFill>
          <a:blip r:embed="rId3"/>
          <a:stretch>
            <a:fillRect/>
          </a:stretch>
        </p:blipFill>
        <p:spPr>
          <a:xfrm>
            <a:off x="1128035" y="4567537"/>
            <a:ext cx="5410200" cy="787400"/>
          </a:xfrm>
          <a:prstGeom prst="rect">
            <a:avLst/>
          </a:prstGeom>
        </p:spPr>
      </p:pic>
      <p:pic>
        <p:nvPicPr>
          <p:cNvPr id="12" name="图片 11">
            <a:extLst>
              <a:ext uri="{FF2B5EF4-FFF2-40B4-BE49-F238E27FC236}">
                <a16:creationId xmlns:a16="http://schemas.microsoft.com/office/drawing/2014/main" id="{BD2C70A3-80C2-0144-BFF2-B9E3A0564A26}"/>
              </a:ext>
            </a:extLst>
          </p:cNvPr>
          <p:cNvPicPr>
            <a:picLocks noChangeAspect="1"/>
          </p:cNvPicPr>
          <p:nvPr/>
        </p:nvPicPr>
        <p:blipFill>
          <a:blip r:embed="rId4"/>
          <a:stretch>
            <a:fillRect/>
          </a:stretch>
        </p:blipFill>
        <p:spPr>
          <a:xfrm>
            <a:off x="920614" y="5608807"/>
            <a:ext cx="5994400" cy="533400"/>
          </a:xfrm>
          <a:prstGeom prst="rect">
            <a:avLst/>
          </a:prstGeom>
        </p:spPr>
      </p:pic>
      <p:pic>
        <p:nvPicPr>
          <p:cNvPr id="13" name="图片 12">
            <a:extLst>
              <a:ext uri="{FF2B5EF4-FFF2-40B4-BE49-F238E27FC236}">
                <a16:creationId xmlns:a16="http://schemas.microsoft.com/office/drawing/2014/main" id="{B8A608C4-52B8-CB4C-B55B-D75AD5FF7782}"/>
              </a:ext>
            </a:extLst>
          </p:cNvPr>
          <p:cNvPicPr>
            <a:picLocks noChangeAspect="1"/>
          </p:cNvPicPr>
          <p:nvPr/>
        </p:nvPicPr>
        <p:blipFill rotWithShape="1">
          <a:blip r:embed="rId5"/>
          <a:srcRect r="64049"/>
          <a:stretch/>
        </p:blipFill>
        <p:spPr>
          <a:xfrm>
            <a:off x="7846291" y="1951693"/>
            <a:ext cx="4071938" cy="4057862"/>
          </a:xfrm>
          <a:prstGeom prst="rect">
            <a:avLst/>
          </a:prstGeom>
        </p:spPr>
      </p:pic>
    </p:spTree>
    <p:extLst>
      <p:ext uri="{BB962C8B-B14F-4D97-AF65-F5344CB8AC3E}">
        <p14:creationId xmlns:p14="http://schemas.microsoft.com/office/powerpoint/2010/main" val="1935115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3020273" cy="370014"/>
          </a:xfrm>
          <a:prstGeom prst="rect">
            <a:avLst/>
          </a:prstGeom>
        </p:spPr>
        <p:txBody>
          <a:bodyPr wrap="none" anchor="ctr">
            <a:normAutofit/>
          </a:bodyPr>
          <a:lstStyle/>
          <a:p>
            <a:r>
              <a:rPr lang="en-US" altLang="zh-CN" b="1" dirty="0"/>
              <a:t>Dual Adaption :</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1951693"/>
            <a:ext cx="11361091" cy="1289456"/>
          </a:xfrm>
          <a:prstGeom prst="rect">
            <a:avLst/>
          </a:prstGeom>
        </p:spPr>
        <p:txBody>
          <a:bodyPr wrap="square">
            <a:spAutoFit/>
          </a:bodyPr>
          <a:lstStyle/>
          <a:p>
            <a:pPr marL="342900" indent="-342900">
              <a:lnSpc>
                <a:spcPct val="150000"/>
              </a:lnSpc>
              <a:buFont typeface="+mj-lt"/>
              <a:buAutoNum type="arabicPeriod"/>
            </a:pPr>
            <a:r>
              <a:rPr lang="zh-CN" altLang="en-US" dirty="0"/>
              <a:t>在</a:t>
            </a:r>
            <a:r>
              <a:rPr lang="en" altLang="zh-CN" dirty="0"/>
              <a:t>node</a:t>
            </a:r>
            <a:r>
              <a:rPr lang="zh-CN" altLang="en-US" dirty="0"/>
              <a:t>和</a:t>
            </a:r>
            <a:r>
              <a:rPr lang="en" altLang="zh-CN" dirty="0"/>
              <a:t>graph</a:t>
            </a:r>
            <a:r>
              <a:rPr lang="zh-CN" altLang="en-US" dirty="0"/>
              <a:t>两个层面进行模型的训练。</a:t>
            </a:r>
            <a:endParaRPr lang="en-US" altLang="zh-CN" dirty="0"/>
          </a:p>
          <a:p>
            <a:pPr marL="342900" indent="-342900">
              <a:lnSpc>
                <a:spcPct val="150000"/>
              </a:lnSpc>
              <a:buFont typeface="+mj-lt"/>
              <a:buAutoNum type="arabicPeriod"/>
            </a:pPr>
            <a:r>
              <a:rPr lang="zh-CN" altLang="en-US" dirty="0"/>
              <a:t>与</a:t>
            </a:r>
            <a:r>
              <a:rPr lang="en-US" altLang="zh-CN" dirty="0"/>
              <a:t>《 </a:t>
            </a:r>
            <a:r>
              <a:rPr lang="en" altLang="zh-CN" dirty="0"/>
              <a:t>Strategies for Pre-training Graph Neural Networks 》</a:t>
            </a:r>
            <a:r>
              <a:rPr lang="zh-CN" altLang="en-US" dirty="0"/>
              <a:t>一文不同，</a:t>
            </a:r>
            <a:r>
              <a:rPr lang="en" altLang="zh-CN" dirty="0"/>
              <a:t>L2P-GNN</a:t>
            </a:r>
            <a:r>
              <a:rPr lang="zh-CN" altLang="en-US" dirty="0"/>
              <a:t>在</a:t>
            </a:r>
            <a:r>
              <a:rPr lang="en" altLang="zh-CN" dirty="0"/>
              <a:t>graph-level</a:t>
            </a:r>
            <a:r>
              <a:rPr lang="zh-CN" altLang="en-US" dirty="0"/>
              <a:t>上采用的是完全基于自监督的训练策略。</a:t>
            </a: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Ø"/>
            </a:pPr>
            <a:r>
              <a:rPr lang="en-US" altLang="zh-CN" sz="2400" dirty="0"/>
              <a:t>Learning to Pre-train Graph Neural Networks </a:t>
            </a:r>
            <a:r>
              <a:rPr lang="en-US" altLang="zh-CN" sz="2400" dirty="0">
                <a:solidFill>
                  <a:srgbClr val="0070C0"/>
                </a:solidFill>
              </a:rPr>
              <a:t>(AAAI 2021)</a:t>
            </a:r>
          </a:p>
        </p:txBody>
      </p:sp>
      <p:sp>
        <p:nvSpPr>
          <p:cNvPr id="14" name="文本框 13">
            <a:extLst>
              <a:ext uri="{FF2B5EF4-FFF2-40B4-BE49-F238E27FC236}">
                <a16:creationId xmlns:a16="http://schemas.microsoft.com/office/drawing/2014/main" id="{9368B541-8F69-4B4F-BD4D-78DFC62231E0}"/>
              </a:ext>
            </a:extLst>
          </p:cNvPr>
          <p:cNvSpPr txBox="1"/>
          <p:nvPr/>
        </p:nvSpPr>
        <p:spPr>
          <a:xfrm>
            <a:off x="350421" y="3423359"/>
            <a:ext cx="6097836" cy="458908"/>
          </a:xfrm>
          <a:prstGeom prst="rect">
            <a:avLst/>
          </a:prstGeom>
          <a:noFill/>
        </p:spPr>
        <p:txBody>
          <a:bodyPr wrap="square">
            <a:spAutoFit/>
          </a:bodyPr>
          <a:lstStyle/>
          <a:p>
            <a:pPr>
              <a:lnSpc>
                <a:spcPct val="150000"/>
              </a:lnSpc>
            </a:pPr>
            <a:r>
              <a:rPr lang="zh-CN" altLang="en-US" sz="1800" dirty="0">
                <a:latin typeface="+mn-ea"/>
              </a:rPr>
              <a:t>节点级适应：自监督训练（在支持集上进行链接预测）</a:t>
            </a:r>
            <a:endParaRPr lang="en-US" altLang="zh-CN" sz="1800" dirty="0">
              <a:latin typeface="+mn-ea"/>
            </a:endParaRPr>
          </a:p>
        </p:txBody>
      </p:sp>
      <p:pic>
        <p:nvPicPr>
          <p:cNvPr id="15" name="图片 14">
            <a:extLst>
              <a:ext uri="{FF2B5EF4-FFF2-40B4-BE49-F238E27FC236}">
                <a16:creationId xmlns:a16="http://schemas.microsoft.com/office/drawing/2014/main" id="{E2F5C5FD-9D6A-2240-922E-16A8FA3463D5}"/>
              </a:ext>
            </a:extLst>
          </p:cNvPr>
          <p:cNvPicPr>
            <a:picLocks noChangeAspect="1"/>
          </p:cNvPicPr>
          <p:nvPr/>
        </p:nvPicPr>
        <p:blipFill>
          <a:blip r:embed="rId3"/>
          <a:stretch>
            <a:fillRect/>
          </a:stretch>
        </p:blipFill>
        <p:spPr>
          <a:xfrm>
            <a:off x="824935" y="3890875"/>
            <a:ext cx="4514291" cy="1173929"/>
          </a:xfrm>
          <a:prstGeom prst="rect">
            <a:avLst/>
          </a:prstGeom>
        </p:spPr>
      </p:pic>
      <p:sp>
        <p:nvSpPr>
          <p:cNvPr id="17" name="文本框 16">
            <a:extLst>
              <a:ext uri="{FF2B5EF4-FFF2-40B4-BE49-F238E27FC236}">
                <a16:creationId xmlns:a16="http://schemas.microsoft.com/office/drawing/2014/main" id="{2F34EEB3-FB51-7644-8BF8-69C856FCAEAD}"/>
              </a:ext>
            </a:extLst>
          </p:cNvPr>
          <p:cNvSpPr txBox="1"/>
          <p:nvPr/>
        </p:nvSpPr>
        <p:spPr>
          <a:xfrm>
            <a:off x="350421" y="4910718"/>
            <a:ext cx="5532586" cy="874407"/>
          </a:xfrm>
          <a:prstGeom prst="rect">
            <a:avLst/>
          </a:prstGeom>
          <a:noFill/>
        </p:spPr>
        <p:txBody>
          <a:bodyPr wrap="square">
            <a:spAutoFit/>
          </a:bodyPr>
          <a:lstStyle/>
          <a:p>
            <a:pPr>
              <a:lnSpc>
                <a:spcPct val="150000"/>
              </a:lnSpc>
            </a:pPr>
            <a:r>
              <a:rPr lang="zh-CN" altLang="en-US" sz="1800" dirty="0">
                <a:latin typeface="+mn-ea"/>
              </a:rPr>
              <a:t>图级适应：自监督训练（采用子图的方法计算，图的表示通过</a:t>
            </a:r>
            <a:r>
              <a:rPr lang="en" altLang="zh-CN" sz="1800" dirty="0">
                <a:latin typeface="+mn-ea"/>
              </a:rPr>
              <a:t>pooling</a:t>
            </a:r>
            <a:r>
              <a:rPr lang="zh-CN" altLang="en-US" sz="1800" dirty="0">
                <a:latin typeface="+mn-ea"/>
              </a:rPr>
              <a:t>得到）</a:t>
            </a:r>
            <a:endParaRPr lang="en-US" altLang="zh-CN" sz="1800" dirty="0">
              <a:latin typeface="+mn-ea"/>
            </a:endParaRPr>
          </a:p>
        </p:txBody>
      </p:sp>
      <p:pic>
        <p:nvPicPr>
          <p:cNvPr id="5" name="图片 4">
            <a:extLst>
              <a:ext uri="{FF2B5EF4-FFF2-40B4-BE49-F238E27FC236}">
                <a16:creationId xmlns:a16="http://schemas.microsoft.com/office/drawing/2014/main" id="{6E069008-E913-1147-8FE1-5961087E50B7}"/>
              </a:ext>
            </a:extLst>
          </p:cNvPr>
          <p:cNvPicPr>
            <a:picLocks noChangeAspect="1"/>
          </p:cNvPicPr>
          <p:nvPr/>
        </p:nvPicPr>
        <p:blipFill>
          <a:blip r:embed="rId4"/>
          <a:stretch>
            <a:fillRect/>
          </a:stretch>
        </p:blipFill>
        <p:spPr>
          <a:xfrm>
            <a:off x="824935" y="5724570"/>
            <a:ext cx="4705065" cy="1003908"/>
          </a:xfrm>
          <a:prstGeom prst="rect">
            <a:avLst/>
          </a:prstGeom>
        </p:spPr>
      </p:pic>
      <p:pic>
        <p:nvPicPr>
          <p:cNvPr id="18" name="图片 17">
            <a:extLst>
              <a:ext uri="{FF2B5EF4-FFF2-40B4-BE49-F238E27FC236}">
                <a16:creationId xmlns:a16="http://schemas.microsoft.com/office/drawing/2014/main" id="{DB7A766D-3542-3B41-8467-6F6D2BC34F19}"/>
              </a:ext>
            </a:extLst>
          </p:cNvPr>
          <p:cNvPicPr>
            <a:picLocks noChangeAspect="1"/>
          </p:cNvPicPr>
          <p:nvPr/>
        </p:nvPicPr>
        <p:blipFill rotWithShape="1">
          <a:blip r:embed="rId5"/>
          <a:srcRect l="35499"/>
          <a:stretch/>
        </p:blipFill>
        <p:spPr>
          <a:xfrm>
            <a:off x="6093116" y="3241149"/>
            <a:ext cx="6069417" cy="3371233"/>
          </a:xfrm>
          <a:prstGeom prst="rect">
            <a:avLst/>
          </a:prstGeom>
        </p:spPr>
      </p:pic>
    </p:spTree>
    <p:extLst>
      <p:ext uri="{BB962C8B-B14F-4D97-AF65-F5344CB8AC3E}">
        <p14:creationId xmlns:p14="http://schemas.microsoft.com/office/powerpoint/2010/main" val="229056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Pre-training on Knowledge Graph</a:t>
            </a:r>
            <a:endParaRPr lang="zh-CN" altLang="en-US" dirty="0"/>
          </a:p>
        </p:txBody>
      </p:sp>
      <p:sp>
        <p:nvSpPr>
          <p:cNvPr id="3" name="文本占位符 2"/>
          <p:cNvSpPr>
            <a:spLocks noGrp="1"/>
          </p:cNvSpPr>
          <p:nvPr>
            <p:ph type="body" idx="1"/>
          </p:nvPr>
        </p:nvSpPr>
        <p:spPr>
          <a:xfrm>
            <a:off x="669924" y="3995475"/>
            <a:ext cx="10850564" cy="1082874"/>
          </a:xfrm>
        </p:spPr>
        <p:txBody>
          <a:bodyPr>
            <a:normAutofit lnSpcReduction="10000"/>
          </a:bodyPr>
          <a:lstStyle/>
          <a:p>
            <a:pPr marL="285750" lvl="0" indent="-285750">
              <a:buFont typeface="Wingdings" panose="05000000000000000000" pitchFamily="2" charset="2"/>
              <a:buChar char="n"/>
            </a:pPr>
            <a:r>
              <a:rPr lang="en-US" altLang="zh-CN" sz="1600" dirty="0"/>
              <a:t>Self-Supervised Learning of Contextual Embeddings for Link Prediction in Heterogeneous Networks (AAAI 2021)</a:t>
            </a:r>
          </a:p>
          <a:p>
            <a:pPr marL="285750" lvl="0" indent="-285750">
              <a:buFont typeface="Wingdings" panose="05000000000000000000" pitchFamily="2" charset="2"/>
              <a:buChar char="n"/>
            </a:pPr>
            <a:r>
              <a:rPr lang="en-US" altLang="zh-CN" sz="1600" dirty="0"/>
              <a:t>Contrastive Pre-Training of GNNs on Heterogeneous Graphs (CIKM 2021)</a:t>
            </a:r>
          </a:p>
          <a:p>
            <a:pPr marL="285750" lvl="0" indent="-285750">
              <a:buFont typeface="Wingdings" panose="05000000000000000000" pitchFamily="2" charset="2"/>
              <a:buChar char="n"/>
            </a:pPr>
            <a:r>
              <a:rPr lang="en-US" altLang="zh-CN" sz="1600" dirty="0"/>
              <a:t>Pre-training on Large-Scale Heterogeneous Graph (KDD 2021)</a:t>
            </a:r>
            <a:endParaRPr lang="zh-CN" altLang="en-US" sz="1600"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03</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053670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761438"/>
            <a:ext cx="2064131" cy="370014"/>
          </a:xfrm>
          <a:prstGeom prst="rect">
            <a:avLst/>
          </a:prstGeom>
        </p:spPr>
        <p:txBody>
          <a:bodyPr wrap="none" anchor="ctr">
            <a:normAutofit/>
          </a:bodyPr>
          <a:lstStyle/>
          <a:p>
            <a:r>
              <a:rPr lang="en-US" altLang="zh-CN" b="1" dirty="0"/>
              <a:t>Challenges:</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2131452"/>
            <a:ext cx="11286812" cy="1287532"/>
          </a:xfrm>
          <a:prstGeom prst="rect">
            <a:avLst/>
          </a:prstGeom>
        </p:spPr>
        <p:txBody>
          <a:bodyPr wrap="square">
            <a:spAutoFit/>
          </a:bodyPr>
          <a:lstStyle/>
          <a:p>
            <a:pPr marL="342900" indent="-342900">
              <a:lnSpc>
                <a:spcPct val="150000"/>
              </a:lnSpc>
              <a:buFont typeface="+mj-lt"/>
              <a:buAutoNum type="arabicPeriod"/>
            </a:pPr>
            <a:r>
              <a:rPr lang="en-US" altLang="zh-CN" dirty="0"/>
              <a:t>How to learn </a:t>
            </a:r>
            <a:r>
              <a:rPr lang="en-US" altLang="zh-CN" b="1" dirty="0"/>
              <a:t>higher order semantic associations </a:t>
            </a:r>
            <a:r>
              <a:rPr lang="en-US" altLang="zh-CN" dirty="0"/>
              <a:t>between nodes in </a:t>
            </a:r>
            <a:r>
              <a:rPr lang="en-US" altLang="zh-CN" dirty="0">
                <a:solidFill>
                  <a:srgbClr val="FF0000"/>
                </a:solidFill>
              </a:rPr>
              <a:t>heterogeneous graph </a:t>
            </a:r>
            <a:r>
              <a:rPr lang="en-US" altLang="zh-CN" dirty="0"/>
              <a:t>pre-training?</a:t>
            </a:r>
          </a:p>
          <a:p>
            <a:pPr marL="342900" indent="-342900">
              <a:lnSpc>
                <a:spcPct val="150000"/>
              </a:lnSpc>
              <a:buFont typeface="+mj-lt"/>
              <a:buAutoNum type="arabicPeriod"/>
            </a:pPr>
            <a:r>
              <a:rPr lang="en-US" altLang="zh-CN" dirty="0"/>
              <a:t>During embedding, how to gain </a:t>
            </a:r>
            <a:r>
              <a:rPr lang="en-US" altLang="zh-CN" b="1" dirty="0"/>
              <a:t>specific contextual information </a:t>
            </a:r>
            <a:r>
              <a:rPr lang="en-US" altLang="zh-CN" dirty="0"/>
              <a:t>which downstream tasks such as link prediction require for?</a:t>
            </a:r>
          </a:p>
        </p:txBody>
      </p:sp>
      <p:sp>
        <p:nvSpPr>
          <p:cNvPr id="4" name="矩形 3">
            <a:extLst>
              <a:ext uri="{FF2B5EF4-FFF2-40B4-BE49-F238E27FC236}">
                <a16:creationId xmlns:a16="http://schemas.microsoft.com/office/drawing/2014/main" id="{0E9110A9-F386-47A9-A774-1C3DDDFB8F8B}"/>
              </a:ext>
            </a:extLst>
          </p:cNvPr>
          <p:cNvSpPr/>
          <p:nvPr/>
        </p:nvSpPr>
        <p:spPr>
          <a:xfrm>
            <a:off x="358339" y="776109"/>
            <a:ext cx="11410855" cy="830997"/>
          </a:xfrm>
          <a:prstGeom prst="rect">
            <a:avLst/>
          </a:prstGeom>
        </p:spPr>
        <p:txBody>
          <a:bodyPr wrap="square">
            <a:spAutoFit/>
          </a:bodyPr>
          <a:lstStyle/>
          <a:p>
            <a:pPr marL="342900" indent="-342900">
              <a:buFont typeface="Wingdings" panose="05000000000000000000" pitchFamily="2" charset="2"/>
              <a:buChar char="Ø"/>
            </a:pPr>
            <a:r>
              <a:rPr lang="en-US" altLang="zh-CN" sz="2400" b="1" dirty="0"/>
              <a:t>Self-Supervised Learning of Contextual Embeddings for Link Prediction in Heterogeneous Networks</a:t>
            </a:r>
            <a:r>
              <a:rPr lang="en-US" altLang="zh-CN" sz="2400" dirty="0">
                <a:solidFill>
                  <a:schemeClr val="accent1"/>
                </a:solidFill>
              </a:rPr>
              <a:t> </a:t>
            </a:r>
            <a:r>
              <a:rPr lang="en-US" altLang="zh-CN" sz="2400" b="1" dirty="0">
                <a:solidFill>
                  <a:schemeClr val="accent1"/>
                </a:solidFill>
              </a:rPr>
              <a:t>(AAAI 2021)</a:t>
            </a:r>
            <a:endParaRPr lang="zh-CN" altLang="en-US" sz="2400" b="1" dirty="0">
              <a:solidFill>
                <a:schemeClr val="accent5">
                  <a:lumMod val="75000"/>
                </a:schemeClr>
              </a:solidFill>
            </a:endParaRPr>
          </a:p>
        </p:txBody>
      </p:sp>
      <p:pic>
        <p:nvPicPr>
          <p:cNvPr id="3" name="图片 2">
            <a:extLst>
              <a:ext uri="{FF2B5EF4-FFF2-40B4-BE49-F238E27FC236}">
                <a16:creationId xmlns:a16="http://schemas.microsoft.com/office/drawing/2014/main" id="{41B69185-F61D-8F4D-878D-2A5400B4B103}"/>
              </a:ext>
            </a:extLst>
          </p:cNvPr>
          <p:cNvPicPr>
            <a:picLocks noChangeAspect="1"/>
          </p:cNvPicPr>
          <p:nvPr/>
        </p:nvPicPr>
        <p:blipFill>
          <a:blip r:embed="rId3"/>
          <a:stretch>
            <a:fillRect/>
          </a:stretch>
        </p:blipFill>
        <p:spPr>
          <a:xfrm>
            <a:off x="1343533" y="3341865"/>
            <a:ext cx="9440466" cy="3429000"/>
          </a:xfrm>
          <a:prstGeom prst="rect">
            <a:avLst/>
          </a:prstGeom>
        </p:spPr>
      </p:pic>
    </p:spTree>
    <p:extLst>
      <p:ext uri="{BB962C8B-B14F-4D97-AF65-F5344CB8AC3E}">
        <p14:creationId xmlns:p14="http://schemas.microsoft.com/office/powerpoint/2010/main" val="1343072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358339" y="2653801"/>
            <a:ext cx="5466018" cy="370014"/>
          </a:xfrm>
          <a:prstGeom prst="rect">
            <a:avLst/>
          </a:prstGeom>
        </p:spPr>
        <p:txBody>
          <a:bodyPr wrap="none" anchor="ctr">
            <a:normAutofit/>
          </a:bodyPr>
          <a:lstStyle/>
          <a:p>
            <a:r>
              <a:rPr lang="en-US" altLang="zh-CN" b="1" dirty="0"/>
              <a:t>Contextual Subgraph Generation and Encoding :</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358339" y="3728987"/>
            <a:ext cx="5737661" cy="2118529"/>
          </a:xfrm>
          <a:prstGeom prst="rect">
            <a:avLst/>
          </a:prstGeom>
        </p:spPr>
        <p:txBody>
          <a:bodyPr wrap="square">
            <a:spAutoFit/>
          </a:bodyPr>
          <a:lstStyle/>
          <a:p>
            <a:pPr marL="342900" indent="-342900">
              <a:lnSpc>
                <a:spcPct val="150000"/>
              </a:lnSpc>
              <a:buFont typeface="+mj-lt"/>
              <a:buAutoNum type="arabicPeriod"/>
            </a:pPr>
            <a:r>
              <a:rPr lang="en-US" altLang="zh-CN" dirty="0"/>
              <a:t>Pre-training stage: Random walk</a:t>
            </a:r>
          </a:p>
          <a:p>
            <a:pPr marL="342900" indent="-342900">
              <a:lnSpc>
                <a:spcPct val="150000"/>
              </a:lnSpc>
              <a:buFont typeface="+mj-lt"/>
              <a:buAutoNum type="arabicPeriod"/>
            </a:pPr>
            <a:r>
              <a:rPr lang="en-US" altLang="zh-CN" dirty="0"/>
              <a:t>Fine tuning stage: </a:t>
            </a:r>
          </a:p>
          <a:p>
            <a:pPr marL="800100" lvl="1" indent="-342900">
              <a:lnSpc>
                <a:spcPct val="150000"/>
              </a:lnSpc>
              <a:buFont typeface="+mj-lt"/>
              <a:buAutoNum type="arabicPeriod"/>
            </a:pPr>
            <a:r>
              <a:rPr lang="en-US" altLang="zh-CN" b="1" dirty="0"/>
              <a:t>Shortest Path</a:t>
            </a:r>
            <a:r>
              <a:rPr lang="en-US" altLang="zh-CN" dirty="0"/>
              <a:t>: considers the shortest path between two nodes as the context</a:t>
            </a:r>
          </a:p>
          <a:p>
            <a:pPr marL="800100" lvl="1" indent="-342900">
              <a:lnSpc>
                <a:spcPct val="150000"/>
              </a:lnSpc>
              <a:buFont typeface="+mj-lt"/>
              <a:buAutoNum type="arabicPeriod"/>
            </a:pPr>
            <a:r>
              <a:rPr lang="en-US" altLang="zh-CN" b="1" dirty="0"/>
              <a:t>Random walk</a:t>
            </a:r>
            <a:endParaRPr lang="zh-CN" altLang="en-US" dirty="0"/>
          </a:p>
        </p:txBody>
      </p:sp>
      <p:sp>
        <p:nvSpPr>
          <p:cNvPr id="4" name="矩形 3">
            <a:extLst>
              <a:ext uri="{FF2B5EF4-FFF2-40B4-BE49-F238E27FC236}">
                <a16:creationId xmlns:a16="http://schemas.microsoft.com/office/drawing/2014/main" id="{0E9110A9-F386-47A9-A774-1C3DDDFB8F8B}"/>
              </a:ext>
            </a:extLst>
          </p:cNvPr>
          <p:cNvSpPr/>
          <p:nvPr/>
        </p:nvSpPr>
        <p:spPr>
          <a:xfrm>
            <a:off x="358339" y="776109"/>
            <a:ext cx="11410855" cy="830997"/>
          </a:xfrm>
          <a:prstGeom prst="rect">
            <a:avLst/>
          </a:prstGeom>
        </p:spPr>
        <p:txBody>
          <a:bodyPr wrap="square">
            <a:spAutoFit/>
          </a:bodyPr>
          <a:lstStyle/>
          <a:p>
            <a:pPr marL="342900" indent="-342900">
              <a:buFont typeface="Wingdings" panose="05000000000000000000" pitchFamily="2" charset="2"/>
              <a:buChar char="Ø"/>
            </a:pPr>
            <a:r>
              <a:rPr lang="en-US" altLang="zh-CN" sz="2400" b="1" dirty="0"/>
              <a:t>Self-Supervised Learning of Contextual Embeddings for Link Prediction in Heterogeneous Networks</a:t>
            </a:r>
            <a:r>
              <a:rPr lang="en-US" altLang="zh-CN" sz="2400" dirty="0">
                <a:solidFill>
                  <a:schemeClr val="accent1"/>
                </a:solidFill>
              </a:rPr>
              <a:t> </a:t>
            </a:r>
            <a:r>
              <a:rPr lang="en-US" altLang="zh-CN" sz="2400" b="1" dirty="0">
                <a:solidFill>
                  <a:schemeClr val="accent1"/>
                </a:solidFill>
              </a:rPr>
              <a:t>(AAAI 2021)</a:t>
            </a:r>
            <a:endParaRPr lang="zh-CN" altLang="en-US" sz="2400" b="1" dirty="0">
              <a:solidFill>
                <a:schemeClr val="accent5">
                  <a:lumMod val="75000"/>
                </a:schemeClr>
              </a:solidFill>
            </a:endParaRPr>
          </a:p>
        </p:txBody>
      </p:sp>
      <p:pic>
        <p:nvPicPr>
          <p:cNvPr id="10" name="图片 9">
            <a:extLst>
              <a:ext uri="{FF2B5EF4-FFF2-40B4-BE49-F238E27FC236}">
                <a16:creationId xmlns:a16="http://schemas.microsoft.com/office/drawing/2014/main" id="{3E1F940D-BB3B-7A45-B6C5-ED8523B737AB}"/>
              </a:ext>
            </a:extLst>
          </p:cNvPr>
          <p:cNvPicPr>
            <a:picLocks noChangeAspect="1"/>
          </p:cNvPicPr>
          <p:nvPr/>
        </p:nvPicPr>
        <p:blipFill rotWithShape="1">
          <a:blip r:embed="rId3"/>
          <a:srcRect r="53782"/>
          <a:stretch/>
        </p:blipFill>
        <p:spPr>
          <a:xfrm>
            <a:off x="6643171" y="1722623"/>
            <a:ext cx="4993821" cy="3924596"/>
          </a:xfrm>
          <a:prstGeom prst="rect">
            <a:avLst/>
          </a:prstGeom>
        </p:spPr>
      </p:pic>
    </p:spTree>
    <p:extLst>
      <p:ext uri="{BB962C8B-B14F-4D97-AF65-F5344CB8AC3E}">
        <p14:creationId xmlns:p14="http://schemas.microsoft.com/office/powerpoint/2010/main" val="1765307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358339" y="1867038"/>
            <a:ext cx="5466018" cy="370014"/>
          </a:xfrm>
          <a:prstGeom prst="rect">
            <a:avLst/>
          </a:prstGeom>
        </p:spPr>
        <p:txBody>
          <a:bodyPr wrap="none" anchor="ctr">
            <a:normAutofit/>
          </a:bodyPr>
          <a:lstStyle/>
          <a:p>
            <a:r>
              <a:rPr lang="en-US" altLang="zh-CN" b="1" dirty="0"/>
              <a:t>﻿Contextual Translation:</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350421" y="2237052"/>
            <a:ext cx="11327459" cy="872034"/>
          </a:xfrm>
          <a:prstGeom prst="rect">
            <a:avLst/>
          </a:prstGeom>
        </p:spPr>
        <p:txBody>
          <a:bodyPr wrap="square">
            <a:spAutoFit/>
          </a:bodyPr>
          <a:lstStyle/>
          <a:p>
            <a:pPr>
              <a:lnSpc>
                <a:spcPct val="150000"/>
              </a:lnSpc>
            </a:pPr>
            <a:r>
              <a:rPr lang="en-US" altLang="zh-CN" dirty="0"/>
              <a:t>Translate (or </a:t>
            </a:r>
            <a:r>
              <a:rPr lang="en-US" altLang="zh-CN" b="1" dirty="0"/>
              <a:t>shift</a:t>
            </a:r>
            <a:r>
              <a:rPr lang="en-US" altLang="zh-CN" dirty="0"/>
              <a:t>) the global embeddings </a:t>
            </a:r>
            <a:r>
              <a:rPr lang="en-US" altLang="zh-CN" b="1" dirty="0">
                <a:solidFill>
                  <a:srgbClr val="FF0000"/>
                </a:solidFill>
              </a:rPr>
              <a:t>towards their new positions </a:t>
            </a:r>
            <a:r>
              <a:rPr lang="en-US" altLang="zh-CN" dirty="0"/>
              <a:t>that indicate the most representative roles of nodes in the structure of </a:t>
            </a:r>
            <a:r>
              <a:rPr lang="en-US" altLang="zh-CN" dirty="0" err="1"/>
              <a:t>g</a:t>
            </a:r>
            <a:r>
              <a:rPr lang="en-US" altLang="zh-CN" baseline="-25000" dirty="0" err="1"/>
              <a:t>c</a:t>
            </a:r>
            <a:r>
              <a:rPr lang="en-US" altLang="zh-CN" baseline="-25000" dirty="0"/>
              <a:t>.</a:t>
            </a:r>
            <a:endParaRPr lang="zh-CN" altLang="en-US" baseline="-25000" dirty="0"/>
          </a:p>
        </p:txBody>
      </p:sp>
      <p:sp>
        <p:nvSpPr>
          <p:cNvPr id="4" name="矩形 3">
            <a:extLst>
              <a:ext uri="{FF2B5EF4-FFF2-40B4-BE49-F238E27FC236}">
                <a16:creationId xmlns:a16="http://schemas.microsoft.com/office/drawing/2014/main" id="{0E9110A9-F386-47A9-A774-1C3DDDFB8F8B}"/>
              </a:ext>
            </a:extLst>
          </p:cNvPr>
          <p:cNvSpPr/>
          <p:nvPr/>
        </p:nvSpPr>
        <p:spPr>
          <a:xfrm>
            <a:off x="358339" y="776109"/>
            <a:ext cx="11410855" cy="830997"/>
          </a:xfrm>
          <a:prstGeom prst="rect">
            <a:avLst/>
          </a:prstGeom>
        </p:spPr>
        <p:txBody>
          <a:bodyPr wrap="square">
            <a:spAutoFit/>
          </a:bodyPr>
          <a:lstStyle/>
          <a:p>
            <a:pPr marL="342900" indent="-342900">
              <a:buFont typeface="Wingdings" panose="05000000000000000000" pitchFamily="2" charset="2"/>
              <a:buChar char="Ø"/>
            </a:pPr>
            <a:r>
              <a:rPr lang="en-US" altLang="zh-CN" sz="2400" b="1" dirty="0"/>
              <a:t>Self-Supervised Learning of Contextual Embeddings for Link Prediction in Heterogeneous Networks</a:t>
            </a:r>
            <a:r>
              <a:rPr lang="en-US" altLang="zh-CN" sz="2400" dirty="0">
                <a:solidFill>
                  <a:schemeClr val="accent1"/>
                </a:solidFill>
              </a:rPr>
              <a:t> </a:t>
            </a:r>
            <a:r>
              <a:rPr lang="en-US" altLang="zh-CN" sz="2400" b="1" dirty="0">
                <a:solidFill>
                  <a:schemeClr val="accent1"/>
                </a:solidFill>
              </a:rPr>
              <a:t>(AAAI 2021)</a:t>
            </a:r>
            <a:endParaRPr lang="zh-CN" altLang="en-US" sz="2400" b="1" dirty="0">
              <a:solidFill>
                <a:schemeClr val="accent5">
                  <a:lumMod val="75000"/>
                </a:schemeClr>
              </a:solidFill>
            </a:endParaRPr>
          </a:p>
        </p:txBody>
      </p:sp>
      <p:pic>
        <p:nvPicPr>
          <p:cNvPr id="3" name="图片 2">
            <a:extLst>
              <a:ext uri="{FF2B5EF4-FFF2-40B4-BE49-F238E27FC236}">
                <a16:creationId xmlns:a16="http://schemas.microsoft.com/office/drawing/2014/main" id="{ACF0DB98-F7B4-AD46-9B56-60A578A96591}"/>
              </a:ext>
            </a:extLst>
          </p:cNvPr>
          <p:cNvPicPr>
            <a:picLocks noChangeAspect="1"/>
          </p:cNvPicPr>
          <p:nvPr/>
        </p:nvPicPr>
        <p:blipFill>
          <a:blip r:embed="rId3"/>
          <a:stretch>
            <a:fillRect/>
          </a:stretch>
        </p:blipFill>
        <p:spPr>
          <a:xfrm>
            <a:off x="630403" y="3163760"/>
            <a:ext cx="10767493" cy="3300332"/>
          </a:xfrm>
          <a:prstGeom prst="rect">
            <a:avLst/>
          </a:prstGeom>
        </p:spPr>
      </p:pic>
    </p:spTree>
    <p:extLst>
      <p:ext uri="{BB962C8B-B14F-4D97-AF65-F5344CB8AC3E}">
        <p14:creationId xmlns:p14="http://schemas.microsoft.com/office/powerpoint/2010/main" val="1726819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358339" y="1867038"/>
            <a:ext cx="5466018" cy="370014"/>
          </a:xfrm>
          <a:prstGeom prst="rect">
            <a:avLst/>
          </a:prstGeom>
        </p:spPr>
        <p:txBody>
          <a:bodyPr wrap="none" anchor="ctr">
            <a:normAutofit/>
          </a:bodyPr>
          <a:lstStyle/>
          <a:p>
            <a:r>
              <a:rPr lang="en-US" altLang="zh-CN" b="1" dirty="0"/>
              <a:t>﻿Contextual Translation:</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350421" y="2237052"/>
            <a:ext cx="11327459" cy="872034"/>
          </a:xfrm>
          <a:prstGeom prst="rect">
            <a:avLst/>
          </a:prstGeom>
        </p:spPr>
        <p:txBody>
          <a:bodyPr wrap="square">
            <a:spAutoFit/>
          </a:bodyPr>
          <a:lstStyle/>
          <a:p>
            <a:pPr>
              <a:lnSpc>
                <a:spcPct val="150000"/>
              </a:lnSpc>
            </a:pPr>
            <a:r>
              <a:rPr lang="en-US" altLang="zh-CN" dirty="0"/>
              <a:t>Translate (or </a:t>
            </a:r>
            <a:r>
              <a:rPr lang="en-US" altLang="zh-CN" b="1" dirty="0"/>
              <a:t>shift</a:t>
            </a:r>
            <a:r>
              <a:rPr lang="en-US" altLang="zh-CN" dirty="0"/>
              <a:t>) the global embeddings </a:t>
            </a:r>
            <a:r>
              <a:rPr lang="en-US" altLang="zh-CN" b="1" dirty="0">
                <a:solidFill>
                  <a:srgbClr val="FF0000"/>
                </a:solidFill>
              </a:rPr>
              <a:t>towards their new positions </a:t>
            </a:r>
            <a:r>
              <a:rPr lang="en-US" altLang="zh-CN" dirty="0"/>
              <a:t>that indicate the most representative roles of nodes in the structure of </a:t>
            </a:r>
            <a:r>
              <a:rPr lang="en-US" altLang="zh-CN" dirty="0" err="1"/>
              <a:t>g</a:t>
            </a:r>
            <a:r>
              <a:rPr lang="en-US" altLang="zh-CN" baseline="-25000" dirty="0" err="1"/>
              <a:t>c</a:t>
            </a:r>
            <a:endParaRPr lang="zh-CN" altLang="en-US" baseline="-25000" dirty="0"/>
          </a:p>
        </p:txBody>
      </p:sp>
      <p:sp>
        <p:nvSpPr>
          <p:cNvPr id="4" name="矩形 3">
            <a:extLst>
              <a:ext uri="{FF2B5EF4-FFF2-40B4-BE49-F238E27FC236}">
                <a16:creationId xmlns:a16="http://schemas.microsoft.com/office/drawing/2014/main" id="{0E9110A9-F386-47A9-A774-1C3DDDFB8F8B}"/>
              </a:ext>
            </a:extLst>
          </p:cNvPr>
          <p:cNvSpPr/>
          <p:nvPr/>
        </p:nvSpPr>
        <p:spPr>
          <a:xfrm>
            <a:off x="358339" y="776109"/>
            <a:ext cx="11410855" cy="830997"/>
          </a:xfrm>
          <a:prstGeom prst="rect">
            <a:avLst/>
          </a:prstGeom>
        </p:spPr>
        <p:txBody>
          <a:bodyPr wrap="square">
            <a:spAutoFit/>
          </a:bodyPr>
          <a:lstStyle/>
          <a:p>
            <a:pPr marL="342900" indent="-342900">
              <a:buFont typeface="Wingdings" panose="05000000000000000000" pitchFamily="2" charset="2"/>
              <a:buChar char="Ø"/>
            </a:pPr>
            <a:r>
              <a:rPr lang="en-US" altLang="zh-CN" sz="2400" b="1" dirty="0"/>
              <a:t>Self-Supervised Learning of Contextual Embeddings for Link Prediction in Heterogeneous Networks</a:t>
            </a:r>
            <a:r>
              <a:rPr lang="en-US" altLang="zh-CN" sz="2400" dirty="0">
                <a:solidFill>
                  <a:schemeClr val="accent1"/>
                </a:solidFill>
              </a:rPr>
              <a:t> </a:t>
            </a:r>
            <a:r>
              <a:rPr lang="en-US" altLang="zh-CN" sz="2400" b="1" dirty="0">
                <a:solidFill>
                  <a:schemeClr val="accent1"/>
                </a:solidFill>
              </a:rPr>
              <a:t>(AAAI 2021)</a:t>
            </a:r>
            <a:endParaRPr lang="zh-CN" altLang="en-US" sz="2400" b="1" dirty="0">
              <a:solidFill>
                <a:schemeClr val="accent5">
                  <a:lumMod val="75000"/>
                </a:schemeClr>
              </a:solidFill>
            </a:endParaRPr>
          </a:p>
        </p:txBody>
      </p:sp>
      <p:pic>
        <p:nvPicPr>
          <p:cNvPr id="8" name="图片 7">
            <a:extLst>
              <a:ext uri="{FF2B5EF4-FFF2-40B4-BE49-F238E27FC236}">
                <a16:creationId xmlns:a16="http://schemas.microsoft.com/office/drawing/2014/main" id="{BF281A6D-8D49-974C-BA51-9F382A7C5333}"/>
              </a:ext>
            </a:extLst>
          </p:cNvPr>
          <p:cNvPicPr>
            <a:picLocks noChangeAspect="1"/>
          </p:cNvPicPr>
          <p:nvPr/>
        </p:nvPicPr>
        <p:blipFill rotWithShape="1">
          <a:blip r:embed="rId3"/>
          <a:srcRect l="43650" r="19590"/>
          <a:stretch/>
        </p:blipFill>
        <p:spPr>
          <a:xfrm>
            <a:off x="7835346" y="2993189"/>
            <a:ext cx="3763862" cy="3718942"/>
          </a:xfrm>
          <a:prstGeom prst="rect">
            <a:avLst/>
          </a:prstGeom>
        </p:spPr>
      </p:pic>
      <p:pic>
        <p:nvPicPr>
          <p:cNvPr id="5" name="图片 4">
            <a:extLst>
              <a:ext uri="{FF2B5EF4-FFF2-40B4-BE49-F238E27FC236}">
                <a16:creationId xmlns:a16="http://schemas.microsoft.com/office/drawing/2014/main" id="{CC69A348-CB89-6642-BA0C-825DE841F593}"/>
              </a:ext>
            </a:extLst>
          </p:cNvPr>
          <p:cNvPicPr>
            <a:picLocks noChangeAspect="1"/>
          </p:cNvPicPr>
          <p:nvPr/>
        </p:nvPicPr>
        <p:blipFill>
          <a:blip r:embed="rId4"/>
          <a:stretch>
            <a:fillRect/>
          </a:stretch>
        </p:blipFill>
        <p:spPr>
          <a:xfrm>
            <a:off x="3634879" y="3649535"/>
            <a:ext cx="2692400" cy="393700"/>
          </a:xfrm>
          <a:prstGeom prst="rect">
            <a:avLst/>
          </a:prstGeom>
        </p:spPr>
      </p:pic>
      <p:pic>
        <p:nvPicPr>
          <p:cNvPr id="6" name="图片 5">
            <a:extLst>
              <a:ext uri="{FF2B5EF4-FFF2-40B4-BE49-F238E27FC236}">
                <a16:creationId xmlns:a16="http://schemas.microsoft.com/office/drawing/2014/main" id="{A3D47BDA-DDBE-C04A-AF67-95E994C55F33}"/>
              </a:ext>
            </a:extLst>
          </p:cNvPr>
          <p:cNvPicPr>
            <a:picLocks noChangeAspect="1"/>
          </p:cNvPicPr>
          <p:nvPr/>
        </p:nvPicPr>
        <p:blipFill>
          <a:blip r:embed="rId5"/>
          <a:stretch>
            <a:fillRect/>
          </a:stretch>
        </p:blipFill>
        <p:spPr>
          <a:xfrm>
            <a:off x="3475333" y="4408160"/>
            <a:ext cx="3175000" cy="889000"/>
          </a:xfrm>
          <a:prstGeom prst="rect">
            <a:avLst/>
          </a:prstGeom>
        </p:spPr>
      </p:pic>
      <p:sp>
        <p:nvSpPr>
          <p:cNvPr id="11" name="iŝľïďè">
            <a:extLst>
              <a:ext uri="{FF2B5EF4-FFF2-40B4-BE49-F238E27FC236}">
                <a16:creationId xmlns:a16="http://schemas.microsoft.com/office/drawing/2014/main" id="{D1A5815D-3261-7147-92FD-668BB28955D4}"/>
              </a:ext>
            </a:extLst>
          </p:cNvPr>
          <p:cNvSpPr txBox="1"/>
          <p:nvPr/>
        </p:nvSpPr>
        <p:spPr>
          <a:xfrm>
            <a:off x="1069229" y="4667653"/>
            <a:ext cx="2224818" cy="370014"/>
          </a:xfrm>
          <a:prstGeom prst="rect">
            <a:avLst/>
          </a:prstGeom>
        </p:spPr>
        <p:txBody>
          <a:bodyPr wrap="none" anchor="ctr">
            <a:normAutofit/>
          </a:bodyPr>
          <a:lstStyle/>
          <a:p>
            <a:r>
              <a:rPr lang="en-US" altLang="zh-CN" dirty="0"/>
              <a:t>﻿Multi-head Attention:</a:t>
            </a:r>
            <a:endParaRPr lang="zh-CN" altLang="en-US" dirty="0"/>
          </a:p>
        </p:txBody>
      </p:sp>
      <p:pic>
        <p:nvPicPr>
          <p:cNvPr id="7" name="图片 6">
            <a:extLst>
              <a:ext uri="{FF2B5EF4-FFF2-40B4-BE49-F238E27FC236}">
                <a16:creationId xmlns:a16="http://schemas.microsoft.com/office/drawing/2014/main" id="{A4E64E01-110D-FA48-9F5F-A420A63CBB7B}"/>
              </a:ext>
            </a:extLst>
          </p:cNvPr>
          <p:cNvPicPr>
            <a:picLocks noChangeAspect="1"/>
          </p:cNvPicPr>
          <p:nvPr/>
        </p:nvPicPr>
        <p:blipFill>
          <a:blip r:embed="rId6"/>
          <a:stretch>
            <a:fillRect/>
          </a:stretch>
        </p:blipFill>
        <p:spPr>
          <a:xfrm>
            <a:off x="3887685" y="5590507"/>
            <a:ext cx="2350296" cy="536032"/>
          </a:xfrm>
          <a:prstGeom prst="rect">
            <a:avLst/>
          </a:prstGeom>
        </p:spPr>
      </p:pic>
      <p:sp>
        <p:nvSpPr>
          <p:cNvPr id="13" name="iŝľïďè">
            <a:extLst>
              <a:ext uri="{FF2B5EF4-FFF2-40B4-BE49-F238E27FC236}">
                <a16:creationId xmlns:a16="http://schemas.microsoft.com/office/drawing/2014/main" id="{26B75492-8E04-8140-9007-009C9D8F6FAB}"/>
              </a:ext>
            </a:extLst>
          </p:cNvPr>
          <p:cNvSpPr txBox="1"/>
          <p:nvPr/>
        </p:nvSpPr>
        <p:spPr>
          <a:xfrm>
            <a:off x="507369" y="5673516"/>
            <a:ext cx="2808712" cy="370014"/>
          </a:xfrm>
          <a:prstGeom prst="rect">
            <a:avLst/>
          </a:prstGeom>
        </p:spPr>
        <p:txBody>
          <a:bodyPr wrap="none" anchor="ctr">
            <a:normAutofit/>
          </a:bodyPr>
          <a:lstStyle/>
          <a:p>
            <a:r>
              <a:rPr lang="en-US" altLang="zh-CN" dirty="0"/>
              <a:t>﻿Multiple translation layers:</a:t>
            </a:r>
            <a:endParaRPr lang="zh-CN" altLang="en-US" dirty="0"/>
          </a:p>
        </p:txBody>
      </p:sp>
      <p:sp>
        <p:nvSpPr>
          <p:cNvPr id="14" name="iŝľïďè">
            <a:extLst>
              <a:ext uri="{FF2B5EF4-FFF2-40B4-BE49-F238E27FC236}">
                <a16:creationId xmlns:a16="http://schemas.microsoft.com/office/drawing/2014/main" id="{465BEBBC-31DC-1A48-8F12-2ADBBE9FD42C}"/>
              </a:ext>
            </a:extLst>
          </p:cNvPr>
          <p:cNvSpPr txBox="1"/>
          <p:nvPr/>
        </p:nvSpPr>
        <p:spPr>
          <a:xfrm>
            <a:off x="876926" y="3661378"/>
            <a:ext cx="2406104" cy="370014"/>
          </a:xfrm>
          <a:prstGeom prst="rect">
            <a:avLst/>
          </a:prstGeom>
        </p:spPr>
        <p:txBody>
          <a:bodyPr wrap="none" anchor="ctr">
            <a:normAutofit/>
          </a:bodyPr>
          <a:lstStyle/>
          <a:p>
            <a:r>
              <a:rPr lang="en-US" altLang="zh-CN" dirty="0"/>
              <a:t>﻿Contextual translation:</a:t>
            </a:r>
            <a:endParaRPr lang="zh-CN" altLang="en-US" dirty="0"/>
          </a:p>
        </p:txBody>
      </p:sp>
    </p:spTree>
    <p:extLst>
      <p:ext uri="{BB962C8B-B14F-4D97-AF65-F5344CB8AC3E}">
        <p14:creationId xmlns:p14="http://schemas.microsoft.com/office/powerpoint/2010/main" val="3190736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358339" y="1977206"/>
            <a:ext cx="5466018" cy="370014"/>
          </a:xfrm>
          <a:prstGeom prst="rect">
            <a:avLst/>
          </a:prstGeom>
        </p:spPr>
        <p:txBody>
          <a:bodyPr wrap="none" anchor="ctr">
            <a:normAutofit/>
          </a:bodyPr>
          <a:lstStyle/>
          <a:p>
            <a:r>
              <a:rPr lang="en-US" altLang="zh-CN" b="1" dirty="0"/>
              <a:t>﻿Self-supervised </a:t>
            </a:r>
            <a:r>
              <a:rPr lang="en-US" altLang="zh-CN" b="1" u="sng" dirty="0"/>
              <a:t>Contextual Node Prediction</a:t>
            </a:r>
            <a:r>
              <a:rPr lang="en-US" altLang="zh-CN" b="1" dirty="0"/>
              <a:t>:</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358339" y="2485045"/>
            <a:ext cx="5170386" cy="1703030"/>
          </a:xfrm>
          <a:prstGeom prst="rect">
            <a:avLst/>
          </a:prstGeom>
        </p:spPr>
        <p:txBody>
          <a:bodyPr wrap="square">
            <a:spAutoFit/>
          </a:bodyPr>
          <a:lstStyle/>
          <a:p>
            <a:pPr marL="285750" indent="-285750">
              <a:lnSpc>
                <a:spcPct val="150000"/>
              </a:lnSpc>
              <a:buFont typeface="Wingdings" pitchFamily="2" charset="2"/>
              <a:buChar char="n"/>
            </a:pPr>
            <a:r>
              <a:rPr lang="en-US" altLang="zh-CN" dirty="0"/>
              <a:t>﻿Randomly mask a node for prediction based on the context subgraph.</a:t>
            </a:r>
          </a:p>
          <a:p>
            <a:pPr marL="285750" indent="-285750">
              <a:lnSpc>
                <a:spcPct val="150000"/>
              </a:lnSpc>
              <a:buFont typeface="Wingdings" pitchFamily="2" charset="2"/>
              <a:buChar char="n"/>
            </a:pPr>
            <a:r>
              <a:rPr lang="en" altLang="zh-CN" dirty="0"/>
              <a:t>﻿Maximizing the probability of observing this masked node </a:t>
            </a:r>
            <a:r>
              <a:rPr lang="en" altLang="zh-CN" dirty="0" err="1"/>
              <a:t>v</a:t>
            </a:r>
            <a:r>
              <a:rPr lang="en" altLang="zh-CN" baseline="-25000" dirty="0" err="1"/>
              <a:t>m</a:t>
            </a:r>
            <a:r>
              <a:rPr lang="en" altLang="zh-CN" dirty="0"/>
              <a:t> based on the context </a:t>
            </a:r>
            <a:r>
              <a:rPr lang="en" altLang="zh-CN" dirty="0" err="1"/>
              <a:t>g</a:t>
            </a:r>
            <a:r>
              <a:rPr lang="en" altLang="zh-CN" baseline="-25000" dirty="0" err="1"/>
              <a:t>c</a:t>
            </a:r>
            <a:r>
              <a:rPr lang="en" altLang="zh-CN" baseline="-25000" dirty="0"/>
              <a:t>.</a:t>
            </a:r>
            <a:endParaRPr lang="zh-CN" altLang="en-US" baseline="-25000" dirty="0"/>
          </a:p>
        </p:txBody>
      </p:sp>
      <p:sp>
        <p:nvSpPr>
          <p:cNvPr id="4" name="矩形 3">
            <a:extLst>
              <a:ext uri="{FF2B5EF4-FFF2-40B4-BE49-F238E27FC236}">
                <a16:creationId xmlns:a16="http://schemas.microsoft.com/office/drawing/2014/main" id="{0E9110A9-F386-47A9-A774-1C3DDDFB8F8B}"/>
              </a:ext>
            </a:extLst>
          </p:cNvPr>
          <p:cNvSpPr/>
          <p:nvPr/>
        </p:nvSpPr>
        <p:spPr>
          <a:xfrm>
            <a:off x="358339" y="776109"/>
            <a:ext cx="11410855" cy="830997"/>
          </a:xfrm>
          <a:prstGeom prst="rect">
            <a:avLst/>
          </a:prstGeom>
        </p:spPr>
        <p:txBody>
          <a:bodyPr wrap="square">
            <a:spAutoFit/>
          </a:bodyPr>
          <a:lstStyle/>
          <a:p>
            <a:pPr marL="342900" indent="-342900">
              <a:buFont typeface="Wingdings" panose="05000000000000000000" pitchFamily="2" charset="2"/>
              <a:buChar char="Ø"/>
            </a:pPr>
            <a:r>
              <a:rPr lang="en-US" altLang="zh-CN" sz="2400" b="1" dirty="0"/>
              <a:t>Self-Supervised Learning of Contextual Embeddings for Link Prediction in Heterogeneous Networks</a:t>
            </a:r>
            <a:r>
              <a:rPr lang="en-US" altLang="zh-CN" sz="2400" dirty="0">
                <a:solidFill>
                  <a:schemeClr val="accent1"/>
                </a:solidFill>
              </a:rPr>
              <a:t> </a:t>
            </a:r>
            <a:r>
              <a:rPr lang="en-US" altLang="zh-CN" sz="2400" b="1" dirty="0">
                <a:solidFill>
                  <a:schemeClr val="accent1"/>
                </a:solidFill>
              </a:rPr>
              <a:t>(AAAI 2021)</a:t>
            </a:r>
            <a:endParaRPr lang="zh-CN" altLang="en-US" sz="2400" b="1" dirty="0">
              <a:solidFill>
                <a:schemeClr val="accent5">
                  <a:lumMod val="75000"/>
                </a:schemeClr>
              </a:solidFill>
            </a:endParaRPr>
          </a:p>
        </p:txBody>
      </p:sp>
      <p:pic>
        <p:nvPicPr>
          <p:cNvPr id="3" name="图片 2">
            <a:extLst>
              <a:ext uri="{FF2B5EF4-FFF2-40B4-BE49-F238E27FC236}">
                <a16:creationId xmlns:a16="http://schemas.microsoft.com/office/drawing/2014/main" id="{4191C880-947C-7A47-9490-210DD1A92051}"/>
              </a:ext>
            </a:extLst>
          </p:cNvPr>
          <p:cNvPicPr>
            <a:picLocks noChangeAspect="1"/>
          </p:cNvPicPr>
          <p:nvPr/>
        </p:nvPicPr>
        <p:blipFill>
          <a:blip r:embed="rId3"/>
          <a:stretch>
            <a:fillRect/>
          </a:stretch>
        </p:blipFill>
        <p:spPr>
          <a:xfrm>
            <a:off x="730872" y="4402059"/>
            <a:ext cx="4155096" cy="759657"/>
          </a:xfrm>
          <a:prstGeom prst="rect">
            <a:avLst/>
          </a:prstGeom>
        </p:spPr>
      </p:pic>
      <p:pic>
        <p:nvPicPr>
          <p:cNvPr id="9" name="图片 8">
            <a:extLst>
              <a:ext uri="{FF2B5EF4-FFF2-40B4-BE49-F238E27FC236}">
                <a16:creationId xmlns:a16="http://schemas.microsoft.com/office/drawing/2014/main" id="{CFB94B7A-6B82-CA45-82D4-BB361A6292E0}"/>
              </a:ext>
            </a:extLst>
          </p:cNvPr>
          <p:cNvPicPr>
            <a:picLocks noChangeAspect="1"/>
          </p:cNvPicPr>
          <p:nvPr/>
        </p:nvPicPr>
        <p:blipFill>
          <a:blip r:embed="rId4"/>
          <a:stretch>
            <a:fillRect/>
          </a:stretch>
        </p:blipFill>
        <p:spPr>
          <a:xfrm>
            <a:off x="7460305" y="1214457"/>
            <a:ext cx="4731695" cy="5644461"/>
          </a:xfrm>
          <a:prstGeom prst="rect">
            <a:avLst/>
          </a:prstGeom>
        </p:spPr>
      </p:pic>
      <p:pic>
        <p:nvPicPr>
          <p:cNvPr id="10" name="图片 9">
            <a:extLst>
              <a:ext uri="{FF2B5EF4-FFF2-40B4-BE49-F238E27FC236}">
                <a16:creationId xmlns:a16="http://schemas.microsoft.com/office/drawing/2014/main" id="{65D17F09-B837-D144-8E36-424997E29137}"/>
              </a:ext>
            </a:extLst>
          </p:cNvPr>
          <p:cNvPicPr>
            <a:picLocks noChangeAspect="1"/>
          </p:cNvPicPr>
          <p:nvPr/>
        </p:nvPicPr>
        <p:blipFill>
          <a:blip r:embed="rId5"/>
          <a:stretch>
            <a:fillRect/>
          </a:stretch>
        </p:blipFill>
        <p:spPr>
          <a:xfrm>
            <a:off x="350421" y="5983369"/>
            <a:ext cx="6160212" cy="691942"/>
          </a:xfrm>
          <a:prstGeom prst="rect">
            <a:avLst/>
          </a:prstGeom>
        </p:spPr>
      </p:pic>
      <p:pic>
        <p:nvPicPr>
          <p:cNvPr id="5" name="图片 4">
            <a:extLst>
              <a:ext uri="{FF2B5EF4-FFF2-40B4-BE49-F238E27FC236}">
                <a16:creationId xmlns:a16="http://schemas.microsoft.com/office/drawing/2014/main" id="{23E1BF58-1C00-4824-9E31-4855D877BD21}"/>
              </a:ext>
            </a:extLst>
          </p:cNvPr>
          <p:cNvPicPr>
            <a:picLocks noChangeAspect="1"/>
          </p:cNvPicPr>
          <p:nvPr/>
        </p:nvPicPr>
        <p:blipFill>
          <a:blip r:embed="rId6"/>
          <a:stretch>
            <a:fillRect/>
          </a:stretch>
        </p:blipFill>
        <p:spPr>
          <a:xfrm>
            <a:off x="5360804" y="2325793"/>
            <a:ext cx="1936988" cy="3316205"/>
          </a:xfrm>
          <a:prstGeom prst="rect">
            <a:avLst/>
          </a:prstGeom>
        </p:spPr>
      </p:pic>
      <p:sp>
        <p:nvSpPr>
          <p:cNvPr id="6" name="矩形 5">
            <a:extLst>
              <a:ext uri="{FF2B5EF4-FFF2-40B4-BE49-F238E27FC236}">
                <a16:creationId xmlns:a16="http://schemas.microsoft.com/office/drawing/2014/main" id="{2E6F2D17-B5ED-4E7D-B05D-C5A23DE7AA11}"/>
              </a:ext>
            </a:extLst>
          </p:cNvPr>
          <p:cNvSpPr/>
          <p:nvPr/>
        </p:nvSpPr>
        <p:spPr>
          <a:xfrm>
            <a:off x="3377055" y="5243255"/>
            <a:ext cx="1746331" cy="456535"/>
          </a:xfrm>
          <a:prstGeom prst="rect">
            <a:avLst/>
          </a:prstGeom>
        </p:spPr>
        <p:txBody>
          <a:bodyPr wrap="square">
            <a:spAutoFit/>
          </a:bodyPr>
          <a:lstStyle/>
          <a:p>
            <a:pPr>
              <a:lnSpc>
                <a:spcPct val="150000"/>
              </a:lnSpc>
            </a:pPr>
            <a:r>
              <a:rPr lang="zh-CN" altLang="en-US" dirty="0">
                <a:solidFill>
                  <a:srgbClr val="FF0000"/>
                </a:solidFill>
              </a:rPr>
              <a:t>similarity score</a:t>
            </a:r>
          </a:p>
        </p:txBody>
      </p:sp>
      <p:cxnSp>
        <p:nvCxnSpPr>
          <p:cNvPr id="8" name="直接箭头连接符 7">
            <a:extLst>
              <a:ext uri="{FF2B5EF4-FFF2-40B4-BE49-F238E27FC236}">
                <a16:creationId xmlns:a16="http://schemas.microsoft.com/office/drawing/2014/main" id="{FD90A1D4-30E5-4BCB-B25C-C04A045F8987}"/>
              </a:ext>
            </a:extLst>
          </p:cNvPr>
          <p:cNvCxnSpPr/>
          <p:nvPr/>
        </p:nvCxnSpPr>
        <p:spPr>
          <a:xfrm flipH="1">
            <a:off x="2343583" y="5624747"/>
            <a:ext cx="1216058" cy="45714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9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0E9110A9-F386-47A9-A774-1C3DDDFB8F8B}"/>
              </a:ext>
            </a:extLst>
          </p:cNvPr>
          <p:cNvSpPr/>
          <p:nvPr/>
        </p:nvSpPr>
        <p:spPr>
          <a:xfrm>
            <a:off x="358339" y="776109"/>
            <a:ext cx="11410855" cy="830997"/>
          </a:xfrm>
          <a:prstGeom prst="rect">
            <a:avLst/>
          </a:prstGeom>
        </p:spPr>
        <p:txBody>
          <a:bodyPr wrap="square">
            <a:spAutoFit/>
          </a:bodyPr>
          <a:lstStyle/>
          <a:p>
            <a:pPr marL="342900" indent="-342900">
              <a:buFont typeface="Wingdings" panose="05000000000000000000" pitchFamily="2" charset="2"/>
              <a:buChar char="Ø"/>
            </a:pPr>
            <a:r>
              <a:rPr lang="en-US" altLang="zh-CN" sz="2400" b="1" dirty="0"/>
              <a:t>Self-Supervised Learning of Contextual Embeddings for Link Prediction in Heterogeneous Networks</a:t>
            </a:r>
            <a:r>
              <a:rPr lang="en-US" altLang="zh-CN" sz="2400" dirty="0">
                <a:solidFill>
                  <a:schemeClr val="accent1"/>
                </a:solidFill>
              </a:rPr>
              <a:t> </a:t>
            </a:r>
            <a:r>
              <a:rPr lang="en-US" altLang="zh-CN" sz="2400" b="1" dirty="0">
                <a:solidFill>
                  <a:schemeClr val="accent1"/>
                </a:solidFill>
              </a:rPr>
              <a:t>(AAAI 2021)</a:t>
            </a:r>
            <a:endParaRPr lang="zh-CN" altLang="en-US" sz="2400" b="1" dirty="0">
              <a:solidFill>
                <a:schemeClr val="accent5">
                  <a:lumMod val="75000"/>
                </a:schemeClr>
              </a:solidFill>
            </a:endParaRPr>
          </a:p>
        </p:txBody>
      </p:sp>
      <p:sp>
        <p:nvSpPr>
          <p:cNvPr id="13" name="iŝľïďè">
            <a:extLst>
              <a:ext uri="{FF2B5EF4-FFF2-40B4-BE49-F238E27FC236}">
                <a16:creationId xmlns:a16="http://schemas.microsoft.com/office/drawing/2014/main" id="{F91325C3-FF38-41D3-8CC2-AE66A4E43095}"/>
              </a:ext>
            </a:extLst>
          </p:cNvPr>
          <p:cNvSpPr txBox="1"/>
          <p:nvPr/>
        </p:nvSpPr>
        <p:spPr>
          <a:xfrm>
            <a:off x="430855" y="1750713"/>
            <a:ext cx="2064131" cy="370014"/>
          </a:xfrm>
          <a:prstGeom prst="rect">
            <a:avLst/>
          </a:prstGeom>
        </p:spPr>
        <p:txBody>
          <a:bodyPr wrap="none" anchor="ctr">
            <a:normAutofit/>
          </a:bodyPr>
          <a:lstStyle/>
          <a:p>
            <a:r>
              <a:rPr lang="en-US" altLang="zh-CN" b="1" dirty="0"/>
              <a:t>Experiments:</a:t>
            </a:r>
            <a:endParaRPr lang="zh-CN" altLang="en-US" b="1" dirty="0"/>
          </a:p>
        </p:txBody>
      </p:sp>
      <p:pic>
        <p:nvPicPr>
          <p:cNvPr id="3" name="图片 2">
            <a:extLst>
              <a:ext uri="{FF2B5EF4-FFF2-40B4-BE49-F238E27FC236}">
                <a16:creationId xmlns:a16="http://schemas.microsoft.com/office/drawing/2014/main" id="{53DF52F6-2EF1-4265-A6F8-0B2E3A954352}"/>
              </a:ext>
            </a:extLst>
          </p:cNvPr>
          <p:cNvPicPr>
            <a:picLocks noChangeAspect="1"/>
          </p:cNvPicPr>
          <p:nvPr/>
        </p:nvPicPr>
        <p:blipFill>
          <a:blip r:embed="rId3"/>
          <a:stretch>
            <a:fillRect/>
          </a:stretch>
        </p:blipFill>
        <p:spPr>
          <a:xfrm>
            <a:off x="831944" y="2264334"/>
            <a:ext cx="10528111" cy="4220281"/>
          </a:xfrm>
          <a:prstGeom prst="rect">
            <a:avLst/>
          </a:prstGeom>
        </p:spPr>
      </p:pic>
    </p:spTree>
    <p:extLst>
      <p:ext uri="{BB962C8B-B14F-4D97-AF65-F5344CB8AC3E}">
        <p14:creationId xmlns:p14="http://schemas.microsoft.com/office/powerpoint/2010/main" val="16672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 self-supervised learning</a:t>
            </a:r>
            <a:endParaRPr lang="zh-CN" altLang="en-US"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sp>
        <p:nvSpPr>
          <p:cNvPr id="7" name="文本占位符 2">
            <a:extLst>
              <a:ext uri="{FF2B5EF4-FFF2-40B4-BE49-F238E27FC236}">
                <a16:creationId xmlns:a16="http://schemas.microsoft.com/office/drawing/2014/main" id="{9CB2181E-C78D-40E3-AB7E-20DC24E32858}"/>
              </a:ext>
            </a:extLst>
          </p:cNvPr>
          <p:cNvSpPr>
            <a:spLocks noGrp="1"/>
          </p:cNvSpPr>
          <p:nvPr>
            <p:ph type="body" idx="1"/>
          </p:nvPr>
        </p:nvSpPr>
        <p:spPr>
          <a:xfrm>
            <a:off x="669924" y="3995475"/>
            <a:ext cx="10850564" cy="1082874"/>
          </a:xfrm>
        </p:spPr>
        <p:txBody>
          <a:bodyPr>
            <a:normAutofit/>
          </a:bodyPr>
          <a:lstStyle/>
          <a:p>
            <a:pPr marL="285750" lvl="0" indent="-285750">
              <a:buFont typeface="Wingdings" panose="05000000000000000000" pitchFamily="2" charset="2"/>
              <a:buChar char="n"/>
            </a:pPr>
            <a:r>
              <a:rPr lang="en-US" altLang="zh-CN" sz="1600" dirty="0"/>
              <a:t>When Does Self-Supervision Help Graph Convolutional Networks? (ICML 2020)</a:t>
            </a:r>
            <a:endParaRPr lang="zh-CN" altLang="en-US" sz="1600" dirty="0"/>
          </a:p>
        </p:txBody>
      </p:sp>
    </p:spTree>
    <p:extLst>
      <p:ext uri="{BB962C8B-B14F-4D97-AF65-F5344CB8AC3E}">
        <p14:creationId xmlns:p14="http://schemas.microsoft.com/office/powerpoint/2010/main" val="237159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2A600CE2-205B-4C6A-B522-A16E86C774CB}"/>
              </a:ext>
            </a:extLst>
          </p:cNvPr>
          <p:cNvSpPr/>
          <p:nvPr/>
        </p:nvSpPr>
        <p:spPr>
          <a:xfrm>
            <a:off x="350422" y="2185552"/>
            <a:ext cx="5280358" cy="1702069"/>
          </a:xfrm>
          <a:prstGeom prst="rect">
            <a:avLst/>
          </a:prstGeom>
        </p:spPr>
        <p:txBody>
          <a:bodyPr wrap="square">
            <a:spAutoFit/>
          </a:bodyPr>
          <a:lstStyle/>
          <a:p>
            <a:pPr marL="342900" indent="-342900">
              <a:lnSpc>
                <a:spcPct val="150000"/>
              </a:lnSpc>
              <a:buFont typeface="+mj-lt"/>
              <a:buAutoNum type="arabicPeriod"/>
            </a:pPr>
            <a:r>
              <a:rPr lang="en-US" altLang="zh-CN" dirty="0"/>
              <a:t>﻿Case Study for Model Interpretation</a:t>
            </a:r>
            <a:r>
              <a:rPr lang="zh-CN" altLang="en-US" dirty="0"/>
              <a:t>（</a:t>
            </a:r>
            <a:r>
              <a:rPr lang="en-US" altLang="zh-CN" dirty="0"/>
              <a:t>To predict the </a:t>
            </a:r>
            <a:r>
              <a:rPr lang="en-US" altLang="zh-CN" b="1" dirty="0"/>
              <a:t>paper-author relationship </a:t>
            </a:r>
            <a:r>
              <a:rPr lang="en-US" altLang="zh-CN" dirty="0"/>
              <a:t>between P28406 and A6999</a:t>
            </a:r>
            <a:r>
              <a:rPr lang="zh-CN" altLang="en-US" dirty="0"/>
              <a:t>）</a:t>
            </a:r>
            <a:r>
              <a:rPr lang="en-US" altLang="zh-CN" dirty="0"/>
              <a:t>.</a:t>
            </a:r>
          </a:p>
          <a:p>
            <a:pPr marL="342900" indent="-342900">
              <a:lnSpc>
                <a:spcPct val="150000"/>
              </a:lnSpc>
              <a:buFont typeface="+mj-lt"/>
              <a:buAutoNum type="arabicPeriod"/>
            </a:pPr>
            <a:r>
              <a:rPr lang="en" altLang="zh-CN" dirty="0"/>
              <a:t>﻿</a:t>
            </a:r>
            <a:r>
              <a:rPr lang="en-US" altLang="zh-CN" dirty="0"/>
              <a:t>Comparisons of meta-paths learned by </a:t>
            </a:r>
            <a:r>
              <a:rPr lang="en-US" altLang="zh-CN" dirty="0" err="1"/>
              <a:t>SLiCE</a:t>
            </a:r>
            <a:r>
              <a:rPr lang="en-US" altLang="zh-CN" dirty="0"/>
              <a:t>.</a:t>
            </a:r>
            <a:endParaRPr lang="zh-CN" altLang="en-US" baseline="-25000" dirty="0"/>
          </a:p>
        </p:txBody>
      </p:sp>
      <p:sp>
        <p:nvSpPr>
          <p:cNvPr id="4" name="矩形 3">
            <a:extLst>
              <a:ext uri="{FF2B5EF4-FFF2-40B4-BE49-F238E27FC236}">
                <a16:creationId xmlns:a16="http://schemas.microsoft.com/office/drawing/2014/main" id="{0E9110A9-F386-47A9-A774-1C3DDDFB8F8B}"/>
              </a:ext>
            </a:extLst>
          </p:cNvPr>
          <p:cNvSpPr/>
          <p:nvPr/>
        </p:nvSpPr>
        <p:spPr>
          <a:xfrm>
            <a:off x="358339" y="776109"/>
            <a:ext cx="11410855" cy="830997"/>
          </a:xfrm>
          <a:prstGeom prst="rect">
            <a:avLst/>
          </a:prstGeom>
        </p:spPr>
        <p:txBody>
          <a:bodyPr wrap="square">
            <a:spAutoFit/>
          </a:bodyPr>
          <a:lstStyle/>
          <a:p>
            <a:pPr marL="342900" indent="-342900">
              <a:buFont typeface="Wingdings" panose="05000000000000000000" pitchFamily="2" charset="2"/>
              <a:buChar char="Ø"/>
            </a:pPr>
            <a:r>
              <a:rPr lang="en-US" altLang="zh-CN" sz="2400" b="1" dirty="0"/>
              <a:t>Self-Supervised Learning of Contextual Embeddings for Link Prediction in Heterogeneous Networks</a:t>
            </a:r>
            <a:r>
              <a:rPr lang="en-US" altLang="zh-CN" sz="2400" dirty="0">
                <a:solidFill>
                  <a:schemeClr val="accent1"/>
                </a:solidFill>
              </a:rPr>
              <a:t> </a:t>
            </a:r>
            <a:r>
              <a:rPr lang="en-US" altLang="zh-CN" sz="2400" b="1" dirty="0">
                <a:solidFill>
                  <a:schemeClr val="accent1"/>
                </a:solidFill>
              </a:rPr>
              <a:t>(AAAI 2021)</a:t>
            </a:r>
            <a:endParaRPr lang="zh-CN" altLang="en-US" sz="2400" b="1" dirty="0">
              <a:solidFill>
                <a:schemeClr val="accent5">
                  <a:lumMod val="75000"/>
                </a:schemeClr>
              </a:solidFill>
            </a:endParaRPr>
          </a:p>
        </p:txBody>
      </p:sp>
      <p:sp>
        <p:nvSpPr>
          <p:cNvPr id="13" name="iŝľïďè">
            <a:extLst>
              <a:ext uri="{FF2B5EF4-FFF2-40B4-BE49-F238E27FC236}">
                <a16:creationId xmlns:a16="http://schemas.microsoft.com/office/drawing/2014/main" id="{F91325C3-FF38-41D3-8CC2-AE66A4E43095}"/>
              </a:ext>
            </a:extLst>
          </p:cNvPr>
          <p:cNvSpPr txBox="1"/>
          <p:nvPr/>
        </p:nvSpPr>
        <p:spPr>
          <a:xfrm>
            <a:off x="430855" y="1750713"/>
            <a:ext cx="2064131" cy="370014"/>
          </a:xfrm>
          <a:prstGeom prst="rect">
            <a:avLst/>
          </a:prstGeom>
        </p:spPr>
        <p:txBody>
          <a:bodyPr wrap="none" anchor="ctr">
            <a:normAutofit/>
          </a:bodyPr>
          <a:lstStyle/>
          <a:p>
            <a:r>
              <a:rPr lang="en-US" altLang="zh-CN" b="1" dirty="0"/>
              <a:t>Experiments:</a:t>
            </a:r>
            <a:endParaRPr lang="zh-CN" altLang="en-US" b="1" dirty="0"/>
          </a:p>
        </p:txBody>
      </p:sp>
      <p:pic>
        <p:nvPicPr>
          <p:cNvPr id="11" name="图片 10">
            <a:extLst>
              <a:ext uri="{FF2B5EF4-FFF2-40B4-BE49-F238E27FC236}">
                <a16:creationId xmlns:a16="http://schemas.microsoft.com/office/drawing/2014/main" id="{BE70D138-4372-4956-A8C3-BBEF4BB8370F}"/>
              </a:ext>
            </a:extLst>
          </p:cNvPr>
          <p:cNvPicPr>
            <a:picLocks noChangeAspect="1"/>
          </p:cNvPicPr>
          <p:nvPr/>
        </p:nvPicPr>
        <p:blipFill>
          <a:blip r:embed="rId3"/>
          <a:stretch>
            <a:fillRect/>
          </a:stretch>
        </p:blipFill>
        <p:spPr>
          <a:xfrm>
            <a:off x="430855" y="4544717"/>
            <a:ext cx="5484935" cy="1951278"/>
          </a:xfrm>
          <a:prstGeom prst="rect">
            <a:avLst/>
          </a:prstGeom>
        </p:spPr>
      </p:pic>
      <p:pic>
        <p:nvPicPr>
          <p:cNvPr id="12" name="图片 11">
            <a:extLst>
              <a:ext uri="{FF2B5EF4-FFF2-40B4-BE49-F238E27FC236}">
                <a16:creationId xmlns:a16="http://schemas.microsoft.com/office/drawing/2014/main" id="{5541913D-FE4A-4C5A-88BE-2EA34A569642}"/>
              </a:ext>
            </a:extLst>
          </p:cNvPr>
          <p:cNvPicPr>
            <a:picLocks noChangeAspect="1"/>
          </p:cNvPicPr>
          <p:nvPr/>
        </p:nvPicPr>
        <p:blipFill rotWithShape="1">
          <a:blip r:embed="rId4"/>
          <a:srcRect l="2868" r="1609"/>
          <a:stretch/>
        </p:blipFill>
        <p:spPr>
          <a:xfrm>
            <a:off x="6189044" y="1607106"/>
            <a:ext cx="6002956" cy="4944996"/>
          </a:xfrm>
          <a:prstGeom prst="rect">
            <a:avLst/>
          </a:prstGeom>
        </p:spPr>
      </p:pic>
      <p:sp>
        <p:nvSpPr>
          <p:cNvPr id="17" name="矩形 16">
            <a:extLst>
              <a:ext uri="{FF2B5EF4-FFF2-40B4-BE49-F238E27FC236}">
                <a16:creationId xmlns:a16="http://schemas.microsoft.com/office/drawing/2014/main" id="{4274B255-84BF-40AE-866B-384E9798A8B3}"/>
              </a:ext>
            </a:extLst>
          </p:cNvPr>
          <p:cNvSpPr/>
          <p:nvPr/>
        </p:nvSpPr>
        <p:spPr>
          <a:xfrm>
            <a:off x="4032919" y="1625378"/>
            <a:ext cx="2624489" cy="456535"/>
          </a:xfrm>
          <a:prstGeom prst="rect">
            <a:avLst/>
          </a:prstGeom>
        </p:spPr>
        <p:txBody>
          <a:bodyPr wrap="square">
            <a:spAutoFit/>
          </a:bodyPr>
          <a:lstStyle/>
          <a:p>
            <a:pPr>
              <a:lnSpc>
                <a:spcPct val="150000"/>
              </a:lnSpc>
            </a:pPr>
            <a:r>
              <a:rPr lang="en-US" altLang="zh-CN" dirty="0">
                <a:solidFill>
                  <a:srgbClr val="FF0000"/>
                </a:solidFill>
              </a:rPr>
              <a:t>frequent itemset mining</a:t>
            </a:r>
            <a:endParaRPr lang="zh-CN" altLang="en-US" dirty="0">
              <a:solidFill>
                <a:srgbClr val="FF0000"/>
              </a:solidFill>
            </a:endParaRPr>
          </a:p>
        </p:txBody>
      </p:sp>
      <p:cxnSp>
        <p:nvCxnSpPr>
          <p:cNvPr id="18" name="直接箭头连接符 17">
            <a:extLst>
              <a:ext uri="{FF2B5EF4-FFF2-40B4-BE49-F238E27FC236}">
                <a16:creationId xmlns:a16="http://schemas.microsoft.com/office/drawing/2014/main" id="{E370B37D-AD9D-42DE-A71F-7BDA2EAF2B57}"/>
              </a:ext>
            </a:extLst>
          </p:cNvPr>
          <p:cNvCxnSpPr>
            <a:cxnSpLocks/>
          </p:cNvCxnSpPr>
          <p:nvPr/>
        </p:nvCxnSpPr>
        <p:spPr>
          <a:xfrm>
            <a:off x="5345164" y="2101411"/>
            <a:ext cx="1055636" cy="9786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362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2064131" cy="370014"/>
          </a:xfrm>
          <a:prstGeom prst="rect">
            <a:avLst/>
          </a:prstGeom>
        </p:spPr>
        <p:txBody>
          <a:bodyPr wrap="none" anchor="ctr">
            <a:normAutofit/>
          </a:bodyPr>
          <a:lstStyle/>
          <a:p>
            <a:r>
              <a:rPr lang="en-US" altLang="zh-CN" b="1" dirty="0"/>
              <a:t>Challenges:</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1951693"/>
            <a:ext cx="11286812" cy="872034"/>
          </a:xfrm>
          <a:prstGeom prst="rect">
            <a:avLst/>
          </a:prstGeom>
        </p:spPr>
        <p:txBody>
          <a:bodyPr wrap="square">
            <a:spAutoFit/>
          </a:bodyPr>
          <a:lstStyle/>
          <a:p>
            <a:pPr marL="342900" indent="-342900">
              <a:lnSpc>
                <a:spcPct val="150000"/>
              </a:lnSpc>
              <a:buFont typeface="+mj-lt"/>
              <a:buAutoNum type="arabicPeriod"/>
            </a:pPr>
            <a:r>
              <a:rPr lang="en-US" altLang="zh-CN" dirty="0"/>
              <a:t>How to distinguish and tailor to </a:t>
            </a:r>
            <a:r>
              <a:rPr lang="en-US" altLang="zh-CN" b="1" dirty="0"/>
              <a:t>different types </a:t>
            </a:r>
            <a:r>
              <a:rPr lang="en-US" altLang="zh-CN" dirty="0"/>
              <a:t>of nodes and edges during pre-training?</a:t>
            </a:r>
          </a:p>
          <a:p>
            <a:pPr marL="342900" indent="-342900">
              <a:lnSpc>
                <a:spcPct val="150000"/>
              </a:lnSpc>
              <a:buFont typeface="+mj-lt"/>
              <a:buAutoNum type="arabicPeriod"/>
            </a:pPr>
            <a:r>
              <a:rPr lang="en-US" altLang="zh-CN" dirty="0"/>
              <a:t>How to further </a:t>
            </a:r>
            <a:r>
              <a:rPr lang="en-US" altLang="zh-CN" b="1" dirty="0"/>
              <a:t>preserve high-order semantic contexts </a:t>
            </a:r>
            <a:r>
              <a:rPr lang="en-US" altLang="zh-CN" dirty="0"/>
              <a:t>during pretraining?</a:t>
            </a:r>
            <a:endParaRPr lang="zh-CN" altLang="en-US" dirty="0"/>
          </a:p>
        </p:txBody>
      </p:sp>
      <p:sp>
        <p:nvSpPr>
          <p:cNvPr id="85" name="iŝľïďè">
            <a:extLst>
              <a:ext uri="{FF2B5EF4-FFF2-40B4-BE49-F238E27FC236}">
                <a16:creationId xmlns:a16="http://schemas.microsoft.com/office/drawing/2014/main" id="{B7CD1A48-AB47-4974-AE21-4394B3CE63DF}"/>
              </a:ext>
            </a:extLst>
          </p:cNvPr>
          <p:cNvSpPr txBox="1"/>
          <p:nvPr/>
        </p:nvSpPr>
        <p:spPr>
          <a:xfrm>
            <a:off x="439023" y="3243992"/>
            <a:ext cx="2064131" cy="370014"/>
          </a:xfrm>
          <a:prstGeom prst="rect">
            <a:avLst/>
          </a:prstGeom>
        </p:spPr>
        <p:txBody>
          <a:bodyPr wrap="none" anchor="ctr">
            <a:normAutofit/>
          </a:bodyPr>
          <a:lstStyle/>
          <a:p>
            <a:r>
              <a:rPr lang="en-US" altLang="zh-CN" b="1" dirty="0"/>
              <a:t>Solutions:</a:t>
            </a:r>
            <a:endParaRPr lang="zh-CN" altLang="en-US" b="1" dirty="0"/>
          </a:p>
        </p:txBody>
      </p:sp>
      <p:sp>
        <p:nvSpPr>
          <p:cNvPr id="86" name="矩形 85">
            <a:extLst>
              <a:ext uri="{FF2B5EF4-FFF2-40B4-BE49-F238E27FC236}">
                <a16:creationId xmlns:a16="http://schemas.microsoft.com/office/drawing/2014/main" id="{16306DCB-CEA5-4932-A0A1-C27C4B7E3740}"/>
              </a:ext>
            </a:extLst>
          </p:cNvPr>
          <p:cNvSpPr/>
          <p:nvPr/>
        </p:nvSpPr>
        <p:spPr>
          <a:xfrm>
            <a:off x="439023" y="3725723"/>
            <a:ext cx="4282283" cy="1525739"/>
          </a:xfrm>
          <a:prstGeom prst="rect">
            <a:avLst/>
          </a:prstGeom>
        </p:spPr>
        <p:txBody>
          <a:bodyPr wrap="square">
            <a:spAutoFit/>
          </a:bodyPr>
          <a:lstStyle/>
          <a:p>
            <a:pPr>
              <a:lnSpc>
                <a:spcPct val="150000"/>
              </a:lnSpc>
            </a:pPr>
            <a:r>
              <a:rPr lang="zh-CN" altLang="en-US" sz="1600" dirty="0">
                <a:latin typeface="+mn-ea"/>
              </a:rPr>
              <a:t>提出了一种新的异构图上</a:t>
            </a:r>
            <a:r>
              <a:rPr lang="en-US" altLang="zh-CN" sz="1600" dirty="0">
                <a:latin typeface="+mn-ea"/>
              </a:rPr>
              <a:t>GNN</a:t>
            </a:r>
            <a:r>
              <a:rPr lang="zh-CN" altLang="en-US" sz="1600" dirty="0">
                <a:latin typeface="+mn-ea"/>
              </a:rPr>
              <a:t>的对比预训练策略，该策略利用 </a:t>
            </a:r>
            <a:r>
              <a:rPr lang="en-US" altLang="zh-CN" sz="1600" dirty="0">
                <a:latin typeface="+mn-ea"/>
              </a:rPr>
              <a:t>relation-level </a:t>
            </a:r>
            <a:r>
              <a:rPr lang="zh-CN" altLang="en-US" sz="1600" dirty="0">
                <a:latin typeface="+mn-ea"/>
              </a:rPr>
              <a:t>和 </a:t>
            </a:r>
            <a:r>
              <a:rPr lang="en-US" altLang="zh-CN" sz="1600" dirty="0">
                <a:latin typeface="+mn-ea"/>
              </a:rPr>
              <a:t>subgraph-level </a:t>
            </a:r>
            <a:r>
              <a:rPr lang="zh-CN" altLang="en-US" sz="1600" dirty="0">
                <a:latin typeface="+mn-ea"/>
              </a:rPr>
              <a:t>的预训练任务，将异质图中丰富的语义作可转移知识应用于下游任务。</a:t>
            </a: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Contrastive Pre-Training of GNNs on Heterogeneous Graphs</a:t>
            </a:r>
            <a:r>
              <a:rPr lang="en-US" altLang="zh-CN" sz="2400" dirty="0">
                <a:solidFill>
                  <a:schemeClr val="accent1"/>
                </a:solidFill>
              </a:rPr>
              <a:t>(CIKM 2021)</a:t>
            </a:r>
            <a:endParaRPr lang="zh-CN" altLang="en-US" sz="2400" dirty="0">
              <a:solidFill>
                <a:schemeClr val="accent1"/>
              </a:solidFill>
            </a:endParaRPr>
          </a:p>
        </p:txBody>
      </p:sp>
      <p:pic>
        <p:nvPicPr>
          <p:cNvPr id="3" name="图片 2">
            <a:extLst>
              <a:ext uri="{FF2B5EF4-FFF2-40B4-BE49-F238E27FC236}">
                <a16:creationId xmlns:a16="http://schemas.microsoft.com/office/drawing/2014/main" id="{A99C3947-1820-46D5-B945-CA91226033BD}"/>
              </a:ext>
            </a:extLst>
          </p:cNvPr>
          <p:cNvPicPr>
            <a:picLocks noChangeAspect="1"/>
          </p:cNvPicPr>
          <p:nvPr/>
        </p:nvPicPr>
        <p:blipFill>
          <a:blip r:embed="rId3"/>
          <a:stretch>
            <a:fillRect/>
          </a:stretch>
        </p:blipFill>
        <p:spPr>
          <a:xfrm>
            <a:off x="5003858" y="2992290"/>
            <a:ext cx="7026249" cy="3475021"/>
          </a:xfrm>
          <a:prstGeom prst="rect">
            <a:avLst/>
          </a:prstGeom>
        </p:spPr>
      </p:pic>
    </p:spTree>
    <p:extLst>
      <p:ext uri="{BB962C8B-B14F-4D97-AF65-F5344CB8AC3E}">
        <p14:creationId xmlns:p14="http://schemas.microsoft.com/office/powerpoint/2010/main" val="6924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121E32E-7554-4871-936D-D0EADE4FB80A}"/>
              </a:ext>
            </a:extLst>
          </p:cNvPr>
          <p:cNvPicPr>
            <a:picLocks noChangeAspect="1"/>
          </p:cNvPicPr>
          <p:nvPr/>
        </p:nvPicPr>
        <p:blipFill>
          <a:blip r:embed="rId3"/>
          <a:stretch>
            <a:fillRect/>
          </a:stretch>
        </p:blipFill>
        <p:spPr>
          <a:xfrm>
            <a:off x="8845469" y="1287582"/>
            <a:ext cx="2688914" cy="2801623"/>
          </a:xfrm>
          <a:prstGeom prst="rect">
            <a:avLst/>
          </a:prstGeom>
        </p:spPr>
      </p:pic>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3723402" cy="370014"/>
          </a:xfrm>
          <a:prstGeom prst="rect">
            <a:avLst/>
          </a:prstGeom>
        </p:spPr>
        <p:txBody>
          <a:bodyPr wrap="none" anchor="ctr">
            <a:normAutofit/>
          </a:bodyPr>
          <a:lstStyle/>
          <a:p>
            <a:r>
              <a:rPr lang="en-US" altLang="zh-CN" b="1" dirty="0">
                <a:solidFill>
                  <a:srgbClr val="FF0000"/>
                </a:solidFill>
              </a:rPr>
              <a:t>Relation-level</a:t>
            </a:r>
            <a:r>
              <a:rPr lang="en-US" altLang="zh-CN" b="1" dirty="0"/>
              <a:t> Pre-training Tasks:</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2109952"/>
            <a:ext cx="8406446" cy="1287532"/>
          </a:xfrm>
          <a:prstGeom prst="rect">
            <a:avLst/>
          </a:prstGeom>
        </p:spPr>
        <p:txBody>
          <a:bodyPr wrap="square">
            <a:spAutoFit/>
          </a:bodyPr>
          <a:lstStyle/>
          <a:p>
            <a:pPr>
              <a:lnSpc>
                <a:spcPct val="150000"/>
              </a:lnSpc>
            </a:pPr>
            <a:r>
              <a:rPr lang="en-US" altLang="zh-CN" dirty="0"/>
              <a:t>On a heterogeneous graph, it is imperative to </a:t>
            </a:r>
            <a:r>
              <a:rPr lang="en-US" altLang="zh-CN" b="1" dirty="0"/>
              <a:t>distinguish</a:t>
            </a:r>
            <a:r>
              <a:rPr lang="en-US" altLang="zh-CN" dirty="0"/>
              <a:t> the positive</a:t>
            </a:r>
            <a:r>
              <a:rPr lang="zh-CN" altLang="en-US" dirty="0"/>
              <a:t> </a:t>
            </a:r>
            <a:r>
              <a:rPr lang="en-US" altLang="zh-CN" dirty="0"/>
              <a:t>and negative samples under a specific relation, which retains the </a:t>
            </a:r>
            <a:r>
              <a:rPr lang="en-US" altLang="zh-CN" b="1" u="sng" dirty="0"/>
              <a:t>relational semantics</a:t>
            </a:r>
            <a:r>
              <a:rPr lang="en-US" altLang="zh-CN" b="1" dirty="0"/>
              <a:t> </a:t>
            </a:r>
            <a:r>
              <a:rPr lang="en-US" altLang="zh-CN" dirty="0"/>
              <a:t>between two nodes.</a:t>
            </a:r>
            <a:endParaRPr lang="zh-CN" altLang="en-US" dirty="0"/>
          </a:p>
        </p:txBody>
      </p:sp>
      <p:sp>
        <p:nvSpPr>
          <p:cNvPr id="85" name="iŝľïďè">
            <a:extLst>
              <a:ext uri="{FF2B5EF4-FFF2-40B4-BE49-F238E27FC236}">
                <a16:creationId xmlns:a16="http://schemas.microsoft.com/office/drawing/2014/main" id="{B7CD1A48-AB47-4974-AE21-4394B3CE63DF}"/>
              </a:ext>
            </a:extLst>
          </p:cNvPr>
          <p:cNvSpPr txBox="1"/>
          <p:nvPr/>
        </p:nvSpPr>
        <p:spPr>
          <a:xfrm>
            <a:off x="439023" y="3874561"/>
            <a:ext cx="5256927" cy="370014"/>
          </a:xfrm>
          <a:prstGeom prst="rect">
            <a:avLst/>
          </a:prstGeom>
        </p:spPr>
        <p:txBody>
          <a:bodyPr wrap="none" anchor="ctr">
            <a:normAutofit/>
          </a:bodyPr>
          <a:lstStyle/>
          <a:p>
            <a:r>
              <a:rPr lang="en-US" altLang="zh-CN" b="1" dirty="0"/>
              <a:t>Negative Samples from </a:t>
            </a:r>
            <a:r>
              <a:rPr lang="en-US" altLang="zh-CN" b="1" dirty="0">
                <a:solidFill>
                  <a:srgbClr val="FF0000"/>
                </a:solidFill>
              </a:rPr>
              <a:t>Inconsistent</a:t>
            </a:r>
            <a:r>
              <a:rPr lang="en-US" altLang="zh-CN" b="1" dirty="0"/>
              <a:t> Relations:</a:t>
            </a:r>
            <a:endParaRPr lang="zh-CN" altLang="en-US" b="1" dirty="0"/>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Contrastive Pre-Training of GNNs on Heterogeneous Graphs</a:t>
            </a:r>
            <a:r>
              <a:rPr lang="en-US" altLang="zh-CN" sz="2400" dirty="0">
                <a:solidFill>
                  <a:schemeClr val="accent1"/>
                </a:solidFill>
              </a:rPr>
              <a:t>(CIKM 2021)</a:t>
            </a:r>
            <a:endParaRPr lang="zh-CN" altLang="en-US" sz="2400" dirty="0">
              <a:solidFill>
                <a:schemeClr val="accent1"/>
              </a:solidFill>
            </a:endParaRPr>
          </a:p>
        </p:txBody>
      </p:sp>
      <p:pic>
        <p:nvPicPr>
          <p:cNvPr id="4" name="图片 3">
            <a:extLst>
              <a:ext uri="{FF2B5EF4-FFF2-40B4-BE49-F238E27FC236}">
                <a16:creationId xmlns:a16="http://schemas.microsoft.com/office/drawing/2014/main" id="{2DC4B545-AFAD-41BF-824B-CAE047CDBFA7}"/>
              </a:ext>
            </a:extLst>
          </p:cNvPr>
          <p:cNvPicPr>
            <a:picLocks noChangeAspect="1"/>
          </p:cNvPicPr>
          <p:nvPr/>
        </p:nvPicPr>
        <p:blipFill rotWithShape="1">
          <a:blip r:embed="rId4"/>
          <a:srcRect l="-18401" t="616" r="18401" b="-616"/>
          <a:stretch/>
        </p:blipFill>
        <p:spPr>
          <a:xfrm>
            <a:off x="5210818" y="4169606"/>
            <a:ext cx="6705977" cy="2476505"/>
          </a:xfrm>
          <a:prstGeom prst="rect">
            <a:avLst/>
          </a:prstGeom>
        </p:spPr>
      </p:pic>
      <p:sp>
        <p:nvSpPr>
          <p:cNvPr id="5" name="矩形: 圆角 4">
            <a:extLst>
              <a:ext uri="{FF2B5EF4-FFF2-40B4-BE49-F238E27FC236}">
                <a16:creationId xmlns:a16="http://schemas.microsoft.com/office/drawing/2014/main" id="{51E2F16E-345D-4AEE-BD8E-62EB0BB40FE6}"/>
              </a:ext>
            </a:extLst>
          </p:cNvPr>
          <p:cNvSpPr/>
          <p:nvPr/>
        </p:nvSpPr>
        <p:spPr>
          <a:xfrm>
            <a:off x="7626291" y="4154348"/>
            <a:ext cx="3781425" cy="116060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195C4D5-A3D7-410F-A3B9-1CFB6EA511B3}"/>
              </a:ext>
            </a:extLst>
          </p:cNvPr>
          <p:cNvPicPr>
            <a:picLocks noChangeAspect="1"/>
          </p:cNvPicPr>
          <p:nvPr/>
        </p:nvPicPr>
        <p:blipFill>
          <a:blip r:embed="rId5"/>
          <a:stretch>
            <a:fillRect/>
          </a:stretch>
        </p:blipFill>
        <p:spPr>
          <a:xfrm>
            <a:off x="367802" y="4803188"/>
            <a:ext cx="5675714" cy="452782"/>
          </a:xfrm>
          <a:prstGeom prst="rect">
            <a:avLst/>
          </a:prstGeom>
        </p:spPr>
      </p:pic>
      <p:pic>
        <p:nvPicPr>
          <p:cNvPr id="3" name="图片 2">
            <a:extLst>
              <a:ext uri="{FF2B5EF4-FFF2-40B4-BE49-F238E27FC236}">
                <a16:creationId xmlns:a16="http://schemas.microsoft.com/office/drawing/2014/main" id="{0F791A60-0CC6-4170-8FB0-C393E3B8A2D0}"/>
              </a:ext>
            </a:extLst>
          </p:cNvPr>
          <p:cNvPicPr>
            <a:picLocks noChangeAspect="1"/>
          </p:cNvPicPr>
          <p:nvPr/>
        </p:nvPicPr>
        <p:blipFill>
          <a:blip r:embed="rId6"/>
          <a:stretch>
            <a:fillRect/>
          </a:stretch>
        </p:blipFill>
        <p:spPr>
          <a:xfrm>
            <a:off x="2189439" y="5459458"/>
            <a:ext cx="1790855" cy="419136"/>
          </a:xfrm>
          <a:prstGeom prst="rect">
            <a:avLst/>
          </a:prstGeom>
        </p:spPr>
      </p:pic>
    </p:spTree>
    <p:extLst>
      <p:ext uri="{BB962C8B-B14F-4D97-AF65-F5344CB8AC3E}">
        <p14:creationId xmlns:p14="http://schemas.microsoft.com/office/powerpoint/2010/main" val="1083769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056EE5-F4CD-476A-9870-9C9DF87FE99A}"/>
              </a:ext>
            </a:extLst>
          </p:cNvPr>
          <p:cNvPicPr>
            <a:picLocks noChangeAspect="1"/>
          </p:cNvPicPr>
          <p:nvPr/>
        </p:nvPicPr>
        <p:blipFill rotWithShape="1">
          <a:blip r:embed="rId3"/>
          <a:srcRect/>
          <a:stretch/>
        </p:blipFill>
        <p:spPr>
          <a:xfrm>
            <a:off x="5486023" y="1428508"/>
            <a:ext cx="6705977" cy="2476505"/>
          </a:xfrm>
          <a:prstGeom prst="rect">
            <a:avLst/>
          </a:prstGeom>
        </p:spPr>
      </p:pic>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3723402" cy="370014"/>
          </a:xfrm>
          <a:prstGeom prst="rect">
            <a:avLst/>
          </a:prstGeom>
        </p:spPr>
        <p:txBody>
          <a:bodyPr wrap="none" anchor="ctr">
            <a:normAutofit/>
          </a:bodyPr>
          <a:lstStyle/>
          <a:p>
            <a:r>
              <a:rPr lang="en-US" altLang="zh-CN" b="1" dirty="0">
                <a:solidFill>
                  <a:srgbClr val="FF0000"/>
                </a:solidFill>
              </a:rPr>
              <a:t>Relation-level</a:t>
            </a:r>
            <a:r>
              <a:rPr lang="en-US" altLang="zh-CN" b="1" dirty="0"/>
              <a:t> Pre-training Tasks:</a:t>
            </a:r>
            <a:endParaRPr lang="zh-CN" altLang="en-US" b="1" dirty="0"/>
          </a:p>
        </p:txBody>
      </p:sp>
      <p:sp>
        <p:nvSpPr>
          <p:cNvPr id="85" name="iŝľïďè">
            <a:extLst>
              <a:ext uri="{FF2B5EF4-FFF2-40B4-BE49-F238E27FC236}">
                <a16:creationId xmlns:a16="http://schemas.microsoft.com/office/drawing/2014/main" id="{B7CD1A48-AB47-4974-AE21-4394B3CE63DF}"/>
              </a:ext>
            </a:extLst>
          </p:cNvPr>
          <p:cNvSpPr txBox="1"/>
          <p:nvPr/>
        </p:nvSpPr>
        <p:spPr>
          <a:xfrm>
            <a:off x="439023" y="2316859"/>
            <a:ext cx="5256927" cy="370014"/>
          </a:xfrm>
          <a:prstGeom prst="rect">
            <a:avLst/>
          </a:prstGeom>
        </p:spPr>
        <p:txBody>
          <a:bodyPr wrap="none" anchor="ctr">
            <a:normAutofit/>
          </a:bodyPr>
          <a:lstStyle/>
          <a:p>
            <a:r>
              <a:rPr lang="en-US" altLang="zh-CN" b="1" dirty="0"/>
              <a:t>Negative Samples from </a:t>
            </a:r>
            <a:r>
              <a:rPr lang="en-US" altLang="zh-CN" b="1" dirty="0">
                <a:solidFill>
                  <a:srgbClr val="FF0000"/>
                </a:solidFill>
              </a:rPr>
              <a:t>Unrelated</a:t>
            </a:r>
            <a:r>
              <a:rPr lang="en-US" altLang="zh-CN" b="1" dirty="0"/>
              <a:t> Relations:</a:t>
            </a:r>
            <a:endParaRPr lang="zh-CN" altLang="en-US" b="1" dirty="0"/>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Contrastive Pre-Training of GNNs on Heterogeneous Graphs</a:t>
            </a:r>
            <a:r>
              <a:rPr lang="en-US" altLang="zh-CN" sz="2400" dirty="0">
                <a:solidFill>
                  <a:schemeClr val="accent1"/>
                </a:solidFill>
              </a:rPr>
              <a:t>(CIKM 2021)</a:t>
            </a:r>
            <a:endParaRPr lang="zh-CN" altLang="en-US" sz="2400" dirty="0">
              <a:solidFill>
                <a:schemeClr val="accent1"/>
              </a:solidFill>
            </a:endParaRPr>
          </a:p>
        </p:txBody>
      </p:sp>
      <p:sp>
        <p:nvSpPr>
          <p:cNvPr id="5" name="矩形: 圆角 4">
            <a:extLst>
              <a:ext uri="{FF2B5EF4-FFF2-40B4-BE49-F238E27FC236}">
                <a16:creationId xmlns:a16="http://schemas.microsoft.com/office/drawing/2014/main" id="{51E2F16E-345D-4AEE-BD8E-62EB0BB40FE6}"/>
              </a:ext>
            </a:extLst>
          </p:cNvPr>
          <p:cNvSpPr/>
          <p:nvPr/>
        </p:nvSpPr>
        <p:spPr>
          <a:xfrm>
            <a:off x="6756280" y="2744411"/>
            <a:ext cx="3488552" cy="116060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02C023E-3F88-4702-8454-3244D158A030}"/>
              </a:ext>
            </a:extLst>
          </p:cNvPr>
          <p:cNvPicPr>
            <a:picLocks noChangeAspect="1"/>
          </p:cNvPicPr>
          <p:nvPr/>
        </p:nvPicPr>
        <p:blipFill>
          <a:blip r:embed="rId4"/>
          <a:stretch>
            <a:fillRect/>
          </a:stretch>
        </p:blipFill>
        <p:spPr>
          <a:xfrm>
            <a:off x="1023065" y="3119840"/>
            <a:ext cx="3878916" cy="495343"/>
          </a:xfrm>
          <a:prstGeom prst="rect">
            <a:avLst/>
          </a:prstGeom>
        </p:spPr>
      </p:pic>
      <p:pic>
        <p:nvPicPr>
          <p:cNvPr id="8" name="图片 7">
            <a:extLst>
              <a:ext uri="{FF2B5EF4-FFF2-40B4-BE49-F238E27FC236}">
                <a16:creationId xmlns:a16="http://schemas.microsoft.com/office/drawing/2014/main" id="{0CEB4E93-3362-4D10-B163-0B01E8A4045D}"/>
              </a:ext>
            </a:extLst>
          </p:cNvPr>
          <p:cNvPicPr>
            <a:picLocks noChangeAspect="1"/>
          </p:cNvPicPr>
          <p:nvPr/>
        </p:nvPicPr>
        <p:blipFill>
          <a:blip r:embed="rId5"/>
          <a:stretch>
            <a:fillRect/>
          </a:stretch>
        </p:blipFill>
        <p:spPr>
          <a:xfrm>
            <a:off x="456402" y="4193031"/>
            <a:ext cx="6903640" cy="797596"/>
          </a:xfrm>
          <a:prstGeom prst="rect">
            <a:avLst/>
          </a:prstGeom>
        </p:spPr>
      </p:pic>
      <p:pic>
        <p:nvPicPr>
          <p:cNvPr id="9" name="图片 8">
            <a:extLst>
              <a:ext uri="{FF2B5EF4-FFF2-40B4-BE49-F238E27FC236}">
                <a16:creationId xmlns:a16="http://schemas.microsoft.com/office/drawing/2014/main" id="{B7FB06CC-76DD-4DB7-B26A-CFA2BF5946D2}"/>
              </a:ext>
            </a:extLst>
          </p:cNvPr>
          <p:cNvPicPr>
            <a:picLocks noChangeAspect="1"/>
          </p:cNvPicPr>
          <p:nvPr/>
        </p:nvPicPr>
        <p:blipFill>
          <a:blip r:embed="rId6"/>
          <a:stretch>
            <a:fillRect/>
          </a:stretch>
        </p:blipFill>
        <p:spPr>
          <a:xfrm>
            <a:off x="439023" y="5070811"/>
            <a:ext cx="6398298" cy="797596"/>
          </a:xfrm>
          <a:prstGeom prst="rect">
            <a:avLst/>
          </a:prstGeom>
        </p:spPr>
      </p:pic>
      <p:pic>
        <p:nvPicPr>
          <p:cNvPr id="11" name="图片 10">
            <a:extLst>
              <a:ext uri="{FF2B5EF4-FFF2-40B4-BE49-F238E27FC236}">
                <a16:creationId xmlns:a16="http://schemas.microsoft.com/office/drawing/2014/main" id="{9EAF0BD7-B8BE-4235-9778-EEB33FCE5B51}"/>
              </a:ext>
            </a:extLst>
          </p:cNvPr>
          <p:cNvPicPr>
            <a:picLocks noChangeAspect="1"/>
          </p:cNvPicPr>
          <p:nvPr/>
        </p:nvPicPr>
        <p:blipFill>
          <a:blip r:embed="rId7"/>
          <a:stretch>
            <a:fillRect/>
          </a:stretch>
        </p:blipFill>
        <p:spPr>
          <a:xfrm>
            <a:off x="2288349" y="6107129"/>
            <a:ext cx="2432957" cy="547416"/>
          </a:xfrm>
          <a:prstGeom prst="rect">
            <a:avLst/>
          </a:prstGeom>
        </p:spPr>
      </p:pic>
      <p:pic>
        <p:nvPicPr>
          <p:cNvPr id="14" name="图片 13">
            <a:extLst>
              <a:ext uri="{FF2B5EF4-FFF2-40B4-BE49-F238E27FC236}">
                <a16:creationId xmlns:a16="http://schemas.microsoft.com/office/drawing/2014/main" id="{E7AFC179-702A-471C-B7F9-A927B3A222EB}"/>
              </a:ext>
            </a:extLst>
          </p:cNvPr>
          <p:cNvPicPr>
            <a:picLocks noChangeAspect="1"/>
          </p:cNvPicPr>
          <p:nvPr/>
        </p:nvPicPr>
        <p:blipFill>
          <a:blip r:embed="rId8"/>
          <a:stretch>
            <a:fillRect/>
          </a:stretch>
        </p:blipFill>
        <p:spPr>
          <a:xfrm>
            <a:off x="8637461" y="4027589"/>
            <a:ext cx="2688914" cy="2801623"/>
          </a:xfrm>
          <a:prstGeom prst="rect">
            <a:avLst/>
          </a:prstGeom>
        </p:spPr>
      </p:pic>
    </p:spTree>
    <p:extLst>
      <p:ext uri="{BB962C8B-B14F-4D97-AF65-F5344CB8AC3E}">
        <p14:creationId xmlns:p14="http://schemas.microsoft.com/office/powerpoint/2010/main" val="3425472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2" y="1500150"/>
            <a:ext cx="3875525" cy="370014"/>
          </a:xfrm>
          <a:prstGeom prst="rect">
            <a:avLst/>
          </a:prstGeom>
        </p:spPr>
        <p:txBody>
          <a:bodyPr wrap="none" anchor="ctr">
            <a:normAutofit/>
          </a:bodyPr>
          <a:lstStyle/>
          <a:p>
            <a:r>
              <a:rPr lang="en-US" altLang="zh-CN" b="1" dirty="0"/>
              <a:t>Why meta graph:</a:t>
            </a:r>
            <a:endParaRPr lang="zh-CN" altLang="en-US" b="1" dirty="0"/>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Contrastive Pre-Training of GNNs on Heterogeneous Graphs</a:t>
            </a:r>
            <a:r>
              <a:rPr lang="en-US" altLang="zh-CN" sz="2400" dirty="0">
                <a:solidFill>
                  <a:schemeClr val="accent1"/>
                </a:solidFill>
              </a:rPr>
              <a:t>(CIKM 2021)</a:t>
            </a:r>
            <a:endParaRPr lang="zh-CN" altLang="en-US" sz="2400" dirty="0">
              <a:solidFill>
                <a:schemeClr val="accent1"/>
              </a:solidFill>
            </a:endParaRPr>
          </a:p>
        </p:txBody>
      </p:sp>
      <p:sp>
        <p:nvSpPr>
          <p:cNvPr id="14" name="矩形 13">
            <a:extLst>
              <a:ext uri="{FF2B5EF4-FFF2-40B4-BE49-F238E27FC236}">
                <a16:creationId xmlns:a16="http://schemas.microsoft.com/office/drawing/2014/main" id="{9ED9DA35-F140-49D9-9FD8-718440737178}"/>
              </a:ext>
            </a:extLst>
          </p:cNvPr>
          <p:cNvSpPr/>
          <p:nvPr/>
        </p:nvSpPr>
        <p:spPr>
          <a:xfrm>
            <a:off x="439023" y="2075013"/>
            <a:ext cx="11286812" cy="1287532"/>
          </a:xfrm>
          <a:prstGeom prst="rect">
            <a:avLst/>
          </a:prstGeom>
        </p:spPr>
        <p:txBody>
          <a:bodyPr wrap="square">
            <a:spAutoFit/>
          </a:bodyPr>
          <a:lstStyle/>
          <a:p>
            <a:pPr marL="342900" indent="-342900">
              <a:lnSpc>
                <a:spcPct val="150000"/>
              </a:lnSpc>
              <a:buFont typeface="+mj-lt"/>
              <a:buAutoNum type="arabicPeriod"/>
            </a:pPr>
            <a:r>
              <a:rPr lang="en-US" altLang="zh-CN" u="sng" dirty="0"/>
              <a:t>Meta paths </a:t>
            </a:r>
            <a:r>
              <a:rPr lang="en-US" altLang="zh-CN" dirty="0"/>
              <a:t>are limited to characterize </a:t>
            </a:r>
            <a:r>
              <a:rPr lang="en-US" altLang="zh-CN" b="1" dirty="0"/>
              <a:t>rich semantics</a:t>
            </a:r>
            <a:r>
              <a:rPr lang="en-US" altLang="zh-CN" dirty="0"/>
              <a:t> and extract </a:t>
            </a:r>
            <a:r>
              <a:rPr lang="en-US" altLang="zh-CN" b="1" dirty="0"/>
              <a:t>high-order structures</a:t>
            </a:r>
            <a:r>
              <a:rPr lang="en-US" altLang="zh-CN" dirty="0"/>
              <a:t>, compared to </a:t>
            </a:r>
            <a:r>
              <a:rPr lang="en-US" altLang="zh-CN" b="1" u="sng" dirty="0"/>
              <a:t>meta graphs</a:t>
            </a:r>
            <a:r>
              <a:rPr lang="en-US" altLang="zh-CN" dirty="0"/>
              <a:t>.</a:t>
            </a:r>
          </a:p>
          <a:p>
            <a:pPr marL="342900" indent="-342900">
              <a:lnSpc>
                <a:spcPct val="150000"/>
              </a:lnSpc>
              <a:buFont typeface="+mj-lt"/>
              <a:buAutoNum type="arabicPeriod"/>
            </a:pPr>
            <a:r>
              <a:rPr lang="en-US" altLang="zh-CN" dirty="0"/>
              <a:t>Starting from a source node, the </a:t>
            </a:r>
            <a:r>
              <a:rPr lang="en-US" altLang="zh-CN" b="1" dirty="0"/>
              <a:t>number of nodes</a:t>
            </a:r>
            <a:r>
              <a:rPr lang="en-US" altLang="zh-CN" dirty="0"/>
              <a:t> a meta path can reach is often </a:t>
            </a:r>
            <a:r>
              <a:rPr lang="en-US" altLang="zh-CN" b="1" dirty="0"/>
              <a:t>too large</a:t>
            </a:r>
            <a:r>
              <a:rPr lang="en-US" altLang="zh-CN" dirty="0"/>
              <a:t>.</a:t>
            </a:r>
            <a:endParaRPr lang="zh-CN" altLang="en-US" dirty="0"/>
          </a:p>
        </p:txBody>
      </p:sp>
      <p:pic>
        <p:nvPicPr>
          <p:cNvPr id="3" name="图片 2">
            <a:extLst>
              <a:ext uri="{FF2B5EF4-FFF2-40B4-BE49-F238E27FC236}">
                <a16:creationId xmlns:a16="http://schemas.microsoft.com/office/drawing/2014/main" id="{0543ED3E-E262-4394-B59B-5CD0F64E8140}"/>
              </a:ext>
            </a:extLst>
          </p:cNvPr>
          <p:cNvPicPr>
            <a:picLocks noChangeAspect="1"/>
          </p:cNvPicPr>
          <p:nvPr/>
        </p:nvPicPr>
        <p:blipFill>
          <a:blip r:embed="rId3"/>
          <a:stretch>
            <a:fillRect/>
          </a:stretch>
        </p:blipFill>
        <p:spPr>
          <a:xfrm>
            <a:off x="992685" y="3540393"/>
            <a:ext cx="5692633" cy="3162574"/>
          </a:xfrm>
          <a:prstGeom prst="rect">
            <a:avLst/>
          </a:prstGeom>
        </p:spPr>
      </p:pic>
      <p:sp>
        <p:nvSpPr>
          <p:cNvPr id="15" name="矩形 14">
            <a:extLst>
              <a:ext uri="{FF2B5EF4-FFF2-40B4-BE49-F238E27FC236}">
                <a16:creationId xmlns:a16="http://schemas.microsoft.com/office/drawing/2014/main" id="{ACB84332-9F34-4855-BCD8-BB93A23BBD85}"/>
              </a:ext>
            </a:extLst>
          </p:cNvPr>
          <p:cNvSpPr/>
          <p:nvPr/>
        </p:nvSpPr>
        <p:spPr>
          <a:xfrm>
            <a:off x="7310515" y="4685663"/>
            <a:ext cx="4223867" cy="879087"/>
          </a:xfrm>
          <a:prstGeom prst="rect">
            <a:avLst/>
          </a:prstGeom>
        </p:spPr>
        <p:txBody>
          <a:bodyPr wrap="square">
            <a:spAutoFit/>
          </a:bodyPr>
          <a:lstStyle/>
          <a:p>
            <a:pPr>
              <a:lnSpc>
                <a:spcPct val="150000"/>
              </a:lnSpc>
            </a:pPr>
            <a:r>
              <a:rPr lang="en-US" altLang="zh-CN" dirty="0"/>
              <a:t>A set of nodes </a:t>
            </a:r>
            <a:r>
              <a:rPr lang="en-US" altLang="zh-CN" b="1" dirty="0">
                <a:solidFill>
                  <a:srgbClr val="FF0000"/>
                </a:solidFill>
              </a:rPr>
              <a:t>surrounding </a:t>
            </a:r>
            <a:r>
              <a:rPr lang="zh-CN" altLang="en-US" b="1" dirty="0">
                <a:solidFill>
                  <a:srgbClr val="FF0000"/>
                </a:solidFill>
              </a:rPr>
              <a:t>𝑢</a:t>
            </a:r>
            <a:r>
              <a:rPr lang="zh-CN" altLang="en-US" dirty="0"/>
              <a:t> </a:t>
            </a:r>
            <a:r>
              <a:rPr lang="en-US" altLang="zh-CN" dirty="0"/>
              <a:t>such that they match the meta graph </a:t>
            </a:r>
            <a:r>
              <a:rPr lang="zh-CN" altLang="en-US" dirty="0"/>
              <a:t>𝑀</a:t>
            </a:r>
          </a:p>
        </p:txBody>
      </p:sp>
    </p:spTree>
    <p:extLst>
      <p:ext uri="{BB962C8B-B14F-4D97-AF65-F5344CB8AC3E}">
        <p14:creationId xmlns:p14="http://schemas.microsoft.com/office/powerpoint/2010/main" val="2510026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Contrastive Pre-Training of GNNs on Heterogeneous Graphs</a:t>
            </a:r>
            <a:r>
              <a:rPr lang="en-US" altLang="zh-CN" sz="2400" dirty="0">
                <a:solidFill>
                  <a:schemeClr val="accent1"/>
                </a:solidFill>
              </a:rPr>
              <a:t>(CIKM 2021)</a:t>
            </a:r>
            <a:endParaRPr lang="zh-CN" altLang="en-US" sz="2400" dirty="0">
              <a:solidFill>
                <a:schemeClr val="accent1"/>
              </a:solidFill>
            </a:endParaRPr>
          </a:p>
        </p:txBody>
      </p:sp>
      <p:sp>
        <p:nvSpPr>
          <p:cNvPr id="8" name="iŝľïďè">
            <a:extLst>
              <a:ext uri="{FF2B5EF4-FFF2-40B4-BE49-F238E27FC236}">
                <a16:creationId xmlns:a16="http://schemas.microsoft.com/office/drawing/2014/main" id="{B4CC674E-3A25-44B7-957E-24C7FE88E086}"/>
              </a:ext>
            </a:extLst>
          </p:cNvPr>
          <p:cNvSpPr txBox="1"/>
          <p:nvPr/>
        </p:nvSpPr>
        <p:spPr>
          <a:xfrm>
            <a:off x="439023" y="1500150"/>
            <a:ext cx="3723402" cy="370014"/>
          </a:xfrm>
          <a:prstGeom prst="rect">
            <a:avLst/>
          </a:prstGeom>
        </p:spPr>
        <p:txBody>
          <a:bodyPr wrap="none" anchor="ctr">
            <a:normAutofit/>
          </a:bodyPr>
          <a:lstStyle/>
          <a:p>
            <a:r>
              <a:rPr lang="en-US" altLang="zh-CN" b="1" dirty="0">
                <a:solidFill>
                  <a:srgbClr val="FF0000"/>
                </a:solidFill>
              </a:rPr>
              <a:t>Subgraph-level</a:t>
            </a:r>
            <a:r>
              <a:rPr lang="en-US" altLang="zh-CN" b="1" dirty="0"/>
              <a:t> Pre-training Tasks:</a:t>
            </a:r>
            <a:endParaRPr lang="zh-CN" altLang="en-US" b="1" dirty="0"/>
          </a:p>
        </p:txBody>
      </p:sp>
      <p:sp>
        <p:nvSpPr>
          <p:cNvPr id="5" name="矩形 4">
            <a:extLst>
              <a:ext uri="{FF2B5EF4-FFF2-40B4-BE49-F238E27FC236}">
                <a16:creationId xmlns:a16="http://schemas.microsoft.com/office/drawing/2014/main" id="{08AD5782-07BA-415A-9115-CF159C4C290B}"/>
              </a:ext>
            </a:extLst>
          </p:cNvPr>
          <p:cNvSpPr/>
          <p:nvPr/>
        </p:nvSpPr>
        <p:spPr>
          <a:xfrm>
            <a:off x="6002881" y="2012068"/>
            <a:ext cx="3313728" cy="369332"/>
          </a:xfrm>
          <a:prstGeom prst="rect">
            <a:avLst/>
          </a:prstGeom>
        </p:spPr>
        <p:txBody>
          <a:bodyPr wrap="none">
            <a:spAutoFit/>
          </a:bodyPr>
          <a:lstStyle/>
          <a:p>
            <a:r>
              <a:rPr lang="en-US" altLang="zh-CN" b="1" dirty="0"/>
              <a:t>Structural Positive Samples:</a:t>
            </a:r>
            <a:endParaRPr lang="zh-CN" altLang="en-US" b="1" dirty="0"/>
          </a:p>
        </p:txBody>
      </p:sp>
      <p:pic>
        <p:nvPicPr>
          <p:cNvPr id="6" name="图片 5">
            <a:extLst>
              <a:ext uri="{FF2B5EF4-FFF2-40B4-BE49-F238E27FC236}">
                <a16:creationId xmlns:a16="http://schemas.microsoft.com/office/drawing/2014/main" id="{22F2CD4C-24C1-4784-809A-1292539C405C}"/>
              </a:ext>
            </a:extLst>
          </p:cNvPr>
          <p:cNvPicPr>
            <a:picLocks noChangeAspect="1"/>
          </p:cNvPicPr>
          <p:nvPr/>
        </p:nvPicPr>
        <p:blipFill>
          <a:blip r:embed="rId3"/>
          <a:stretch>
            <a:fillRect/>
          </a:stretch>
        </p:blipFill>
        <p:spPr>
          <a:xfrm>
            <a:off x="6100896" y="2452351"/>
            <a:ext cx="2963808" cy="656703"/>
          </a:xfrm>
          <a:prstGeom prst="rect">
            <a:avLst/>
          </a:prstGeom>
        </p:spPr>
      </p:pic>
      <p:sp>
        <p:nvSpPr>
          <p:cNvPr id="7" name="矩形 6">
            <a:extLst>
              <a:ext uri="{FF2B5EF4-FFF2-40B4-BE49-F238E27FC236}">
                <a16:creationId xmlns:a16="http://schemas.microsoft.com/office/drawing/2014/main" id="{2859257D-557C-430C-A571-67D6644286CF}"/>
              </a:ext>
            </a:extLst>
          </p:cNvPr>
          <p:cNvSpPr/>
          <p:nvPr/>
        </p:nvSpPr>
        <p:spPr>
          <a:xfrm>
            <a:off x="6002880" y="3162223"/>
            <a:ext cx="3159839" cy="369332"/>
          </a:xfrm>
          <a:prstGeom prst="rect">
            <a:avLst/>
          </a:prstGeom>
        </p:spPr>
        <p:txBody>
          <a:bodyPr wrap="none">
            <a:spAutoFit/>
          </a:bodyPr>
          <a:lstStyle/>
          <a:p>
            <a:r>
              <a:rPr lang="en-US" altLang="zh-CN" b="1" dirty="0"/>
              <a:t>Queued Negative Samples:</a:t>
            </a:r>
            <a:endParaRPr lang="zh-CN" altLang="en-US" b="1" dirty="0"/>
          </a:p>
        </p:txBody>
      </p:sp>
      <p:pic>
        <p:nvPicPr>
          <p:cNvPr id="9" name="图片 8">
            <a:extLst>
              <a:ext uri="{FF2B5EF4-FFF2-40B4-BE49-F238E27FC236}">
                <a16:creationId xmlns:a16="http://schemas.microsoft.com/office/drawing/2014/main" id="{36B5BEC9-B901-4D15-9821-6B30C87239C9}"/>
              </a:ext>
            </a:extLst>
          </p:cNvPr>
          <p:cNvPicPr>
            <a:picLocks noChangeAspect="1"/>
          </p:cNvPicPr>
          <p:nvPr/>
        </p:nvPicPr>
        <p:blipFill>
          <a:blip r:embed="rId4"/>
          <a:stretch>
            <a:fillRect/>
          </a:stretch>
        </p:blipFill>
        <p:spPr>
          <a:xfrm>
            <a:off x="6094697" y="3678147"/>
            <a:ext cx="4093443" cy="423460"/>
          </a:xfrm>
          <a:prstGeom prst="rect">
            <a:avLst/>
          </a:prstGeom>
        </p:spPr>
      </p:pic>
      <p:pic>
        <p:nvPicPr>
          <p:cNvPr id="11" name="图片 10">
            <a:extLst>
              <a:ext uri="{FF2B5EF4-FFF2-40B4-BE49-F238E27FC236}">
                <a16:creationId xmlns:a16="http://schemas.microsoft.com/office/drawing/2014/main" id="{35C2C871-3417-4212-AD1E-397132BB5BAF}"/>
              </a:ext>
            </a:extLst>
          </p:cNvPr>
          <p:cNvPicPr>
            <a:picLocks noChangeAspect="1"/>
          </p:cNvPicPr>
          <p:nvPr/>
        </p:nvPicPr>
        <p:blipFill>
          <a:blip r:embed="rId5"/>
          <a:stretch>
            <a:fillRect/>
          </a:stretch>
        </p:blipFill>
        <p:spPr>
          <a:xfrm>
            <a:off x="6461067" y="6076143"/>
            <a:ext cx="4808637" cy="716342"/>
          </a:xfrm>
          <a:prstGeom prst="rect">
            <a:avLst/>
          </a:prstGeom>
        </p:spPr>
      </p:pic>
      <p:sp>
        <p:nvSpPr>
          <p:cNvPr id="15" name="矩形 14">
            <a:extLst>
              <a:ext uri="{FF2B5EF4-FFF2-40B4-BE49-F238E27FC236}">
                <a16:creationId xmlns:a16="http://schemas.microsoft.com/office/drawing/2014/main" id="{238A3FE7-0386-4A1F-84E8-926C6D7AFCF4}"/>
              </a:ext>
            </a:extLst>
          </p:cNvPr>
          <p:cNvSpPr/>
          <p:nvPr/>
        </p:nvSpPr>
        <p:spPr>
          <a:xfrm>
            <a:off x="1199514" y="2012068"/>
            <a:ext cx="4275529" cy="369332"/>
          </a:xfrm>
          <a:prstGeom prst="rect">
            <a:avLst/>
          </a:prstGeom>
        </p:spPr>
        <p:txBody>
          <a:bodyPr wrap="none">
            <a:spAutoFit/>
          </a:bodyPr>
          <a:lstStyle/>
          <a:p>
            <a:r>
              <a:rPr lang="en-US" altLang="zh-CN" b="1" dirty="0"/>
              <a:t>Momentum Contrast:</a:t>
            </a:r>
            <a:r>
              <a:rPr lang="zh-CN" altLang="en-US" b="1" dirty="0"/>
              <a:t> </a:t>
            </a:r>
            <a:r>
              <a:rPr lang="en-US" altLang="zh-CN" b="1" dirty="0">
                <a:solidFill>
                  <a:srgbClr val="FF0000"/>
                </a:solidFill>
              </a:rPr>
              <a:t>Dynamic</a:t>
            </a:r>
            <a:r>
              <a:rPr lang="zh-CN" altLang="en-US" b="1" dirty="0">
                <a:solidFill>
                  <a:srgbClr val="FF0000"/>
                </a:solidFill>
              </a:rPr>
              <a:t> </a:t>
            </a:r>
            <a:r>
              <a:rPr lang="en-US" altLang="zh-CN" b="1" dirty="0">
                <a:solidFill>
                  <a:srgbClr val="FF0000"/>
                </a:solidFill>
              </a:rPr>
              <a:t>queue</a:t>
            </a:r>
            <a:endParaRPr lang="zh-CN" altLang="en-US" b="1" dirty="0">
              <a:solidFill>
                <a:srgbClr val="FF0000"/>
              </a:solidFill>
            </a:endParaRPr>
          </a:p>
        </p:txBody>
      </p:sp>
      <p:pic>
        <p:nvPicPr>
          <p:cNvPr id="16" name="图片 15">
            <a:extLst>
              <a:ext uri="{FF2B5EF4-FFF2-40B4-BE49-F238E27FC236}">
                <a16:creationId xmlns:a16="http://schemas.microsoft.com/office/drawing/2014/main" id="{C6CBEAAB-3BBD-4822-B0D3-C58EAD9092F5}"/>
              </a:ext>
            </a:extLst>
          </p:cNvPr>
          <p:cNvPicPr>
            <a:picLocks noChangeAspect="1"/>
          </p:cNvPicPr>
          <p:nvPr/>
        </p:nvPicPr>
        <p:blipFill>
          <a:blip r:embed="rId6"/>
          <a:stretch>
            <a:fillRect/>
          </a:stretch>
        </p:blipFill>
        <p:spPr>
          <a:xfrm>
            <a:off x="1335559" y="2670663"/>
            <a:ext cx="3680779" cy="2964437"/>
          </a:xfrm>
          <a:prstGeom prst="rect">
            <a:avLst/>
          </a:prstGeom>
        </p:spPr>
      </p:pic>
      <p:pic>
        <p:nvPicPr>
          <p:cNvPr id="17" name="图片 16">
            <a:extLst>
              <a:ext uri="{FF2B5EF4-FFF2-40B4-BE49-F238E27FC236}">
                <a16:creationId xmlns:a16="http://schemas.microsoft.com/office/drawing/2014/main" id="{155779AF-B5B0-47AE-8EAD-89E9B76C7D96}"/>
              </a:ext>
            </a:extLst>
          </p:cNvPr>
          <p:cNvPicPr>
            <a:picLocks noChangeAspect="1"/>
          </p:cNvPicPr>
          <p:nvPr/>
        </p:nvPicPr>
        <p:blipFill>
          <a:blip r:embed="rId7"/>
          <a:stretch>
            <a:fillRect/>
          </a:stretch>
        </p:blipFill>
        <p:spPr>
          <a:xfrm>
            <a:off x="1496888" y="5854691"/>
            <a:ext cx="3358122" cy="895499"/>
          </a:xfrm>
          <a:prstGeom prst="rect">
            <a:avLst/>
          </a:prstGeom>
        </p:spPr>
      </p:pic>
      <p:cxnSp>
        <p:nvCxnSpPr>
          <p:cNvPr id="18" name="直接连接符 17">
            <a:extLst>
              <a:ext uri="{FF2B5EF4-FFF2-40B4-BE49-F238E27FC236}">
                <a16:creationId xmlns:a16="http://schemas.microsoft.com/office/drawing/2014/main" id="{389A8180-C9D4-4084-AED9-51F1821EA2BC}"/>
              </a:ext>
            </a:extLst>
          </p:cNvPr>
          <p:cNvCxnSpPr>
            <a:cxnSpLocks/>
          </p:cNvCxnSpPr>
          <p:nvPr/>
        </p:nvCxnSpPr>
        <p:spPr>
          <a:xfrm flipV="1">
            <a:off x="5829837" y="3189414"/>
            <a:ext cx="0" cy="2755854"/>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F861A67-8827-4AC0-80C4-AF25EC07E91D}"/>
              </a:ext>
            </a:extLst>
          </p:cNvPr>
          <p:cNvPicPr>
            <a:picLocks noChangeAspect="1"/>
          </p:cNvPicPr>
          <p:nvPr/>
        </p:nvPicPr>
        <p:blipFill>
          <a:blip r:embed="rId8"/>
          <a:stretch>
            <a:fillRect/>
          </a:stretch>
        </p:blipFill>
        <p:spPr>
          <a:xfrm>
            <a:off x="6397173" y="4248199"/>
            <a:ext cx="4936423" cy="1641850"/>
          </a:xfrm>
          <a:prstGeom prst="rect">
            <a:avLst/>
          </a:prstGeom>
        </p:spPr>
      </p:pic>
      <p:pic>
        <p:nvPicPr>
          <p:cNvPr id="19" name="图片 18">
            <a:extLst>
              <a:ext uri="{FF2B5EF4-FFF2-40B4-BE49-F238E27FC236}">
                <a16:creationId xmlns:a16="http://schemas.microsoft.com/office/drawing/2014/main" id="{51F98E1D-D040-7143-AED0-6A43CE4E3784}"/>
              </a:ext>
            </a:extLst>
          </p:cNvPr>
          <p:cNvPicPr>
            <a:picLocks noChangeAspect="1"/>
          </p:cNvPicPr>
          <p:nvPr/>
        </p:nvPicPr>
        <p:blipFill>
          <a:blip r:embed="rId9"/>
          <a:stretch>
            <a:fillRect/>
          </a:stretch>
        </p:blipFill>
        <p:spPr>
          <a:xfrm>
            <a:off x="9555056" y="1231245"/>
            <a:ext cx="2378022" cy="2477700"/>
          </a:xfrm>
          <a:prstGeom prst="rect">
            <a:avLst/>
          </a:prstGeom>
        </p:spPr>
      </p:pic>
    </p:spTree>
    <p:extLst>
      <p:ext uri="{BB962C8B-B14F-4D97-AF65-F5344CB8AC3E}">
        <p14:creationId xmlns:p14="http://schemas.microsoft.com/office/powerpoint/2010/main" val="1963602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35280E-EA87-4F91-87AA-637346B6FA04}"/>
              </a:ext>
            </a:extLst>
          </p:cNvPr>
          <p:cNvPicPr>
            <a:picLocks noChangeAspect="1"/>
          </p:cNvPicPr>
          <p:nvPr/>
        </p:nvPicPr>
        <p:blipFill>
          <a:blip r:embed="rId3"/>
          <a:stretch>
            <a:fillRect/>
          </a:stretch>
        </p:blipFill>
        <p:spPr>
          <a:xfrm>
            <a:off x="4640995" y="3544175"/>
            <a:ext cx="7551005" cy="1505121"/>
          </a:xfrm>
          <a:prstGeom prst="rect">
            <a:avLst/>
          </a:prstGeom>
        </p:spPr>
      </p:pic>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2064131" cy="370014"/>
          </a:xfrm>
          <a:prstGeom prst="rect">
            <a:avLst/>
          </a:prstGeom>
        </p:spPr>
        <p:txBody>
          <a:bodyPr wrap="none" anchor="ctr">
            <a:normAutofit/>
          </a:bodyPr>
          <a:lstStyle/>
          <a:p>
            <a:r>
              <a:rPr lang="en-US" altLang="zh-CN" b="1" dirty="0"/>
              <a:t>Experiments:</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1951693"/>
            <a:ext cx="11286812" cy="872034"/>
          </a:xfrm>
          <a:prstGeom prst="rect">
            <a:avLst/>
          </a:prstGeom>
        </p:spPr>
        <p:txBody>
          <a:bodyPr wrap="square">
            <a:spAutoFit/>
          </a:bodyPr>
          <a:lstStyle/>
          <a:p>
            <a:pPr>
              <a:lnSpc>
                <a:spcPct val="150000"/>
              </a:lnSpc>
            </a:pPr>
            <a:r>
              <a:rPr lang="en-US" altLang="zh-CN" dirty="0"/>
              <a:t>Pre-train the model on a </a:t>
            </a:r>
            <a:r>
              <a:rPr lang="en-US" altLang="zh-CN" b="1" dirty="0"/>
              <a:t>part of </a:t>
            </a:r>
            <a:r>
              <a:rPr lang="en-US" altLang="zh-CN" dirty="0"/>
              <a:t>largescale heterogeneous graph, while fine-tune the downstream task on the </a:t>
            </a:r>
            <a:r>
              <a:rPr lang="en-US" altLang="zh-CN" b="1" dirty="0"/>
              <a:t>remaining part</a:t>
            </a:r>
            <a:r>
              <a:rPr lang="en-US" altLang="zh-CN" dirty="0"/>
              <a:t>.</a:t>
            </a:r>
            <a:endParaRPr lang="zh-CN" altLang="en-US" dirty="0"/>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Contrastive Pre-Training of GNNs on Heterogeneous Graphs</a:t>
            </a:r>
            <a:r>
              <a:rPr lang="en-US" altLang="zh-CN" sz="2400" dirty="0">
                <a:solidFill>
                  <a:schemeClr val="accent1"/>
                </a:solidFill>
              </a:rPr>
              <a:t>(CIKM 2021)</a:t>
            </a:r>
            <a:endParaRPr lang="zh-CN" altLang="en-US" sz="2400" dirty="0">
              <a:solidFill>
                <a:schemeClr val="accent1"/>
              </a:solidFill>
            </a:endParaRPr>
          </a:p>
        </p:txBody>
      </p:sp>
      <p:pic>
        <p:nvPicPr>
          <p:cNvPr id="4" name="图片 3">
            <a:extLst>
              <a:ext uri="{FF2B5EF4-FFF2-40B4-BE49-F238E27FC236}">
                <a16:creationId xmlns:a16="http://schemas.microsoft.com/office/drawing/2014/main" id="{77428799-E813-4F68-BE64-43AFACAABF52}"/>
              </a:ext>
            </a:extLst>
          </p:cNvPr>
          <p:cNvPicPr>
            <a:picLocks noChangeAspect="1"/>
          </p:cNvPicPr>
          <p:nvPr/>
        </p:nvPicPr>
        <p:blipFill>
          <a:blip r:embed="rId4"/>
          <a:stretch>
            <a:fillRect/>
          </a:stretch>
        </p:blipFill>
        <p:spPr>
          <a:xfrm>
            <a:off x="127549" y="3263968"/>
            <a:ext cx="4347256" cy="3194392"/>
          </a:xfrm>
          <a:prstGeom prst="rect">
            <a:avLst/>
          </a:prstGeom>
        </p:spPr>
      </p:pic>
      <p:pic>
        <p:nvPicPr>
          <p:cNvPr id="6" name="图片 5">
            <a:extLst>
              <a:ext uri="{FF2B5EF4-FFF2-40B4-BE49-F238E27FC236}">
                <a16:creationId xmlns:a16="http://schemas.microsoft.com/office/drawing/2014/main" id="{22395BCB-2780-414C-8CD0-6CC380FADA54}"/>
              </a:ext>
            </a:extLst>
          </p:cNvPr>
          <p:cNvPicPr>
            <a:picLocks noChangeAspect="1"/>
          </p:cNvPicPr>
          <p:nvPr/>
        </p:nvPicPr>
        <p:blipFill>
          <a:blip r:embed="rId5"/>
          <a:stretch>
            <a:fillRect/>
          </a:stretch>
        </p:blipFill>
        <p:spPr>
          <a:xfrm>
            <a:off x="4638110" y="5324505"/>
            <a:ext cx="7558269" cy="799889"/>
          </a:xfrm>
          <a:prstGeom prst="rect">
            <a:avLst/>
          </a:prstGeom>
        </p:spPr>
      </p:pic>
      <p:cxnSp>
        <p:nvCxnSpPr>
          <p:cNvPr id="13" name="直接连接符 12">
            <a:extLst>
              <a:ext uri="{FF2B5EF4-FFF2-40B4-BE49-F238E27FC236}">
                <a16:creationId xmlns:a16="http://schemas.microsoft.com/office/drawing/2014/main" id="{B60F49BB-9FF6-417D-AF87-55E2994D60E2}"/>
              </a:ext>
            </a:extLst>
          </p:cNvPr>
          <p:cNvCxnSpPr>
            <a:cxnSpLocks/>
          </p:cNvCxnSpPr>
          <p:nvPr/>
        </p:nvCxnSpPr>
        <p:spPr>
          <a:xfrm flipV="1">
            <a:off x="4639552" y="3098936"/>
            <a:ext cx="0" cy="352445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950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2064131" cy="370014"/>
          </a:xfrm>
          <a:prstGeom prst="rect">
            <a:avLst/>
          </a:prstGeom>
        </p:spPr>
        <p:txBody>
          <a:bodyPr wrap="none" anchor="ctr">
            <a:normAutofit/>
          </a:bodyPr>
          <a:lstStyle/>
          <a:p>
            <a:r>
              <a:rPr lang="en-US" altLang="zh-CN" b="1" dirty="0"/>
              <a:t>Experiments:</a:t>
            </a:r>
            <a:endParaRPr lang="zh-CN" altLang="en-US" b="1" dirty="0"/>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Contrastive Pre-Training of GNNs on Heterogeneous Graphs</a:t>
            </a:r>
            <a:r>
              <a:rPr lang="en-US" altLang="zh-CN" sz="2400" dirty="0">
                <a:solidFill>
                  <a:schemeClr val="accent1"/>
                </a:solidFill>
              </a:rPr>
              <a:t>(CIKM 2021)</a:t>
            </a:r>
            <a:endParaRPr lang="zh-CN" altLang="en-US" sz="2400" dirty="0">
              <a:solidFill>
                <a:schemeClr val="accent1"/>
              </a:solidFill>
            </a:endParaRPr>
          </a:p>
        </p:txBody>
      </p:sp>
      <p:pic>
        <p:nvPicPr>
          <p:cNvPr id="3" name="图片 2">
            <a:extLst>
              <a:ext uri="{FF2B5EF4-FFF2-40B4-BE49-F238E27FC236}">
                <a16:creationId xmlns:a16="http://schemas.microsoft.com/office/drawing/2014/main" id="{F64475F4-1FB7-452D-BB97-0EB3F6C359F3}"/>
              </a:ext>
            </a:extLst>
          </p:cNvPr>
          <p:cNvPicPr>
            <a:picLocks noChangeAspect="1"/>
          </p:cNvPicPr>
          <p:nvPr/>
        </p:nvPicPr>
        <p:blipFill>
          <a:blip r:embed="rId3"/>
          <a:stretch>
            <a:fillRect/>
          </a:stretch>
        </p:blipFill>
        <p:spPr>
          <a:xfrm>
            <a:off x="992321" y="1941183"/>
            <a:ext cx="9723031" cy="1769370"/>
          </a:xfrm>
          <a:prstGeom prst="rect">
            <a:avLst/>
          </a:prstGeom>
        </p:spPr>
      </p:pic>
      <p:pic>
        <p:nvPicPr>
          <p:cNvPr id="7" name="图片 6">
            <a:extLst>
              <a:ext uri="{FF2B5EF4-FFF2-40B4-BE49-F238E27FC236}">
                <a16:creationId xmlns:a16="http://schemas.microsoft.com/office/drawing/2014/main" id="{BBB99F1E-AAAA-4E0A-B0F9-1671E07ABAE5}"/>
              </a:ext>
            </a:extLst>
          </p:cNvPr>
          <p:cNvPicPr>
            <a:picLocks noChangeAspect="1"/>
          </p:cNvPicPr>
          <p:nvPr/>
        </p:nvPicPr>
        <p:blipFill>
          <a:blip r:embed="rId4"/>
          <a:stretch>
            <a:fillRect/>
          </a:stretch>
        </p:blipFill>
        <p:spPr>
          <a:xfrm>
            <a:off x="5139812" y="3901181"/>
            <a:ext cx="6394571" cy="2828139"/>
          </a:xfrm>
          <a:prstGeom prst="rect">
            <a:avLst/>
          </a:prstGeom>
        </p:spPr>
      </p:pic>
      <p:pic>
        <p:nvPicPr>
          <p:cNvPr id="8" name="图片 7">
            <a:extLst>
              <a:ext uri="{FF2B5EF4-FFF2-40B4-BE49-F238E27FC236}">
                <a16:creationId xmlns:a16="http://schemas.microsoft.com/office/drawing/2014/main" id="{13A8CEC3-FAD5-44AD-BB93-F9527500332D}"/>
              </a:ext>
            </a:extLst>
          </p:cNvPr>
          <p:cNvPicPr>
            <a:picLocks noChangeAspect="1"/>
          </p:cNvPicPr>
          <p:nvPr/>
        </p:nvPicPr>
        <p:blipFill>
          <a:blip r:embed="rId5"/>
          <a:stretch>
            <a:fillRect/>
          </a:stretch>
        </p:blipFill>
        <p:spPr>
          <a:xfrm>
            <a:off x="565385" y="4145478"/>
            <a:ext cx="4313294" cy="2339543"/>
          </a:xfrm>
          <a:prstGeom prst="rect">
            <a:avLst/>
          </a:prstGeom>
        </p:spPr>
      </p:pic>
    </p:spTree>
    <p:extLst>
      <p:ext uri="{BB962C8B-B14F-4D97-AF65-F5344CB8AC3E}">
        <p14:creationId xmlns:p14="http://schemas.microsoft.com/office/powerpoint/2010/main" val="3911151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a:extLst>
              <a:ext uri="{FF2B5EF4-FFF2-40B4-BE49-F238E27FC236}">
                <a16:creationId xmlns:a16="http://schemas.microsoft.com/office/drawing/2014/main" id="{BF7440BA-5E06-47A6-88C9-D98FB36755D3}"/>
              </a:ext>
            </a:extLst>
          </p:cNvPr>
          <p:cNvPicPr>
            <a:picLocks noChangeAspect="1"/>
          </p:cNvPicPr>
          <p:nvPr/>
        </p:nvPicPr>
        <p:blipFill>
          <a:blip r:embed="rId3"/>
          <a:stretch>
            <a:fillRect/>
          </a:stretch>
        </p:blipFill>
        <p:spPr>
          <a:xfrm>
            <a:off x="4639552" y="3045054"/>
            <a:ext cx="7407282" cy="3330229"/>
          </a:xfrm>
          <a:prstGeom prst="rect">
            <a:avLst/>
          </a:prstGeom>
        </p:spPr>
      </p:pic>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77" name="标题 1">
            <a:extLst>
              <a:ext uri="{FF2B5EF4-FFF2-40B4-BE49-F238E27FC236}">
                <a16:creationId xmlns:a16="http://schemas.microsoft.com/office/drawing/2014/main" id="{55A80FBD-0E6E-4651-87DC-474BBE3BCDA9}"/>
              </a:ext>
            </a:extLst>
          </p:cNvPr>
          <p:cNvSpPr txBox="1">
            <a:spLocks/>
          </p:cNvSpPr>
          <p:nvPr/>
        </p:nvSpPr>
        <p:spPr>
          <a:xfrm>
            <a:off x="144967" y="796433"/>
            <a:ext cx="9842394"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Pre-training on Large-Scale Heterogeneous Graph</a:t>
            </a:r>
            <a:r>
              <a:rPr lang="en-US" altLang="zh-CN" sz="2400" dirty="0">
                <a:solidFill>
                  <a:schemeClr val="accent1"/>
                </a:solidFill>
              </a:rPr>
              <a:t>(KDD 2021)</a:t>
            </a:r>
            <a:endParaRPr lang="zh-CN" altLang="en-US" sz="2400" dirty="0">
              <a:solidFill>
                <a:schemeClr val="accent1"/>
              </a:solidFill>
            </a:endParaRPr>
          </a:p>
        </p:txBody>
      </p: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2064131" cy="370014"/>
          </a:xfrm>
          <a:prstGeom prst="rect">
            <a:avLst/>
          </a:prstGeom>
        </p:spPr>
        <p:txBody>
          <a:bodyPr wrap="none" anchor="ctr">
            <a:normAutofit/>
          </a:bodyPr>
          <a:lstStyle/>
          <a:p>
            <a:r>
              <a:rPr lang="en-US" altLang="zh-CN" b="1" dirty="0"/>
              <a:t>Challenges:</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1951693"/>
            <a:ext cx="11286812" cy="872034"/>
          </a:xfrm>
          <a:prstGeom prst="rect">
            <a:avLst/>
          </a:prstGeom>
        </p:spPr>
        <p:txBody>
          <a:bodyPr wrap="square">
            <a:spAutoFit/>
          </a:bodyPr>
          <a:lstStyle/>
          <a:p>
            <a:pPr marL="342900" indent="-342900">
              <a:lnSpc>
                <a:spcPct val="150000"/>
              </a:lnSpc>
              <a:buFont typeface="+mj-lt"/>
              <a:buAutoNum type="arabicPeriod"/>
            </a:pPr>
            <a:r>
              <a:rPr lang="en-US" altLang="zh-CN" dirty="0"/>
              <a:t>How to capture the </a:t>
            </a:r>
            <a:r>
              <a:rPr lang="en-US" altLang="zh-CN" b="1" dirty="0">
                <a:solidFill>
                  <a:srgbClr val="FF0000"/>
                </a:solidFill>
              </a:rPr>
              <a:t>semantic and structural properties </a:t>
            </a:r>
            <a:r>
              <a:rPr lang="en-US" altLang="zh-CN" dirty="0"/>
              <a:t>on a </a:t>
            </a:r>
            <a:r>
              <a:rPr lang="en-US" altLang="zh-CN" b="1" dirty="0"/>
              <a:t>heterogeneous graph </a:t>
            </a:r>
            <a:r>
              <a:rPr lang="en-US" altLang="zh-CN" dirty="0"/>
              <a:t>during pre-training?</a:t>
            </a:r>
          </a:p>
          <a:p>
            <a:pPr marL="342900" indent="-342900">
              <a:lnSpc>
                <a:spcPct val="150000"/>
              </a:lnSpc>
              <a:buFont typeface="+mj-lt"/>
              <a:buAutoNum type="arabicPeriod"/>
            </a:pPr>
            <a:r>
              <a:rPr lang="en-US" altLang="zh-CN" dirty="0"/>
              <a:t>How to efficiently pre-train GNNs on a large-scale heterogeneous graph?</a:t>
            </a:r>
            <a:endParaRPr lang="zh-CN" altLang="en-US" dirty="0"/>
          </a:p>
        </p:txBody>
      </p:sp>
      <p:sp>
        <p:nvSpPr>
          <p:cNvPr id="85" name="iŝľïďè">
            <a:extLst>
              <a:ext uri="{FF2B5EF4-FFF2-40B4-BE49-F238E27FC236}">
                <a16:creationId xmlns:a16="http://schemas.microsoft.com/office/drawing/2014/main" id="{B7CD1A48-AB47-4974-AE21-4394B3CE63DF}"/>
              </a:ext>
            </a:extLst>
          </p:cNvPr>
          <p:cNvSpPr txBox="1"/>
          <p:nvPr/>
        </p:nvSpPr>
        <p:spPr>
          <a:xfrm>
            <a:off x="439023" y="3243992"/>
            <a:ext cx="2064131" cy="370014"/>
          </a:xfrm>
          <a:prstGeom prst="rect">
            <a:avLst/>
          </a:prstGeom>
        </p:spPr>
        <p:txBody>
          <a:bodyPr wrap="none" anchor="ctr">
            <a:normAutofit/>
          </a:bodyPr>
          <a:lstStyle/>
          <a:p>
            <a:r>
              <a:rPr lang="en-US" altLang="zh-CN" b="1" dirty="0"/>
              <a:t>Solutions:</a:t>
            </a:r>
            <a:endParaRPr lang="zh-CN" altLang="en-US" b="1" dirty="0"/>
          </a:p>
        </p:txBody>
      </p:sp>
      <p:sp>
        <p:nvSpPr>
          <p:cNvPr id="86" name="矩形 85">
            <a:extLst>
              <a:ext uri="{FF2B5EF4-FFF2-40B4-BE49-F238E27FC236}">
                <a16:creationId xmlns:a16="http://schemas.microsoft.com/office/drawing/2014/main" id="{16306DCB-CEA5-4932-A0A1-C27C4B7E3740}"/>
              </a:ext>
            </a:extLst>
          </p:cNvPr>
          <p:cNvSpPr/>
          <p:nvPr/>
        </p:nvSpPr>
        <p:spPr>
          <a:xfrm>
            <a:off x="439023" y="3725723"/>
            <a:ext cx="4282283" cy="2633734"/>
          </a:xfrm>
          <a:prstGeom prst="rect">
            <a:avLst/>
          </a:prstGeom>
        </p:spPr>
        <p:txBody>
          <a:bodyPr wrap="square">
            <a:spAutoFit/>
          </a:bodyPr>
          <a:lstStyle/>
          <a:p>
            <a:pPr marL="342900" indent="-342900">
              <a:lnSpc>
                <a:spcPct val="150000"/>
              </a:lnSpc>
              <a:buFont typeface="+mj-lt"/>
              <a:buAutoNum type="arabicPeriod"/>
            </a:pPr>
            <a:r>
              <a:rPr lang="zh-CN" altLang="en-US" sz="1600" dirty="0"/>
              <a:t>利用</a:t>
            </a:r>
            <a:r>
              <a:rPr lang="en-US" altLang="zh-CN" sz="1600" b="1" dirty="0"/>
              <a:t>Node-level</a:t>
            </a:r>
            <a:r>
              <a:rPr lang="zh-CN" altLang="en-US" sz="1600" dirty="0"/>
              <a:t>和</a:t>
            </a:r>
            <a:r>
              <a:rPr lang="en-US" altLang="zh-CN" sz="1600" b="1" dirty="0"/>
              <a:t>Schema-level</a:t>
            </a:r>
            <a:r>
              <a:rPr lang="zh-CN" altLang="en-US" sz="1600" dirty="0"/>
              <a:t>的预训练任务来对比以学习和保留图上异构性的语义和结构信息。</a:t>
            </a:r>
            <a:endParaRPr lang="en-US" altLang="zh-CN" sz="1600" dirty="0"/>
          </a:p>
          <a:p>
            <a:pPr marL="342900" indent="-342900">
              <a:lnSpc>
                <a:spcPct val="150000"/>
              </a:lnSpc>
              <a:buFont typeface="+mj-lt"/>
              <a:buAutoNum type="arabicPeriod"/>
            </a:pPr>
            <a:endParaRPr lang="en-US" altLang="zh-CN" sz="1600" dirty="0"/>
          </a:p>
          <a:p>
            <a:pPr marL="342900" indent="-342900">
              <a:lnSpc>
                <a:spcPct val="150000"/>
              </a:lnSpc>
              <a:buFont typeface="+mj-lt"/>
              <a:buAutoNum type="arabicPeriod"/>
            </a:pPr>
            <a:r>
              <a:rPr lang="zh-CN" altLang="en-US" sz="1600" dirty="0"/>
              <a:t>提出了一种基于关系的个性化</a:t>
            </a:r>
            <a:r>
              <a:rPr lang="en-US" altLang="zh-CN" sz="1600" dirty="0"/>
              <a:t>PageRank</a:t>
            </a:r>
            <a:r>
              <a:rPr lang="zh-CN" altLang="en-US" sz="1600" dirty="0"/>
              <a:t>算法，通过对</a:t>
            </a:r>
            <a:r>
              <a:rPr lang="zh-CN" altLang="en-US" sz="1600" b="1" dirty="0"/>
              <a:t>大规模异构图</a:t>
            </a:r>
            <a:r>
              <a:rPr lang="zh-CN" altLang="en-US" sz="1600" dirty="0"/>
              <a:t>进行</a:t>
            </a:r>
            <a:r>
              <a:rPr lang="zh-CN" altLang="en-US" sz="1600" b="1" dirty="0"/>
              <a:t>稀疏化</a:t>
            </a:r>
            <a:r>
              <a:rPr lang="zh-CN" altLang="en-US" sz="1600" dirty="0"/>
              <a:t>，实现高效的预训练。</a:t>
            </a:r>
          </a:p>
        </p:txBody>
      </p:sp>
    </p:spTree>
    <p:extLst>
      <p:ext uri="{BB962C8B-B14F-4D97-AF65-F5344CB8AC3E}">
        <p14:creationId xmlns:p14="http://schemas.microsoft.com/office/powerpoint/2010/main" val="674511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77" name="标题 1">
            <a:extLst>
              <a:ext uri="{FF2B5EF4-FFF2-40B4-BE49-F238E27FC236}">
                <a16:creationId xmlns:a16="http://schemas.microsoft.com/office/drawing/2014/main" id="{55A80FBD-0E6E-4651-87DC-474BBE3BCDA9}"/>
              </a:ext>
            </a:extLst>
          </p:cNvPr>
          <p:cNvSpPr txBox="1">
            <a:spLocks/>
          </p:cNvSpPr>
          <p:nvPr/>
        </p:nvSpPr>
        <p:spPr>
          <a:xfrm>
            <a:off x="144967" y="796433"/>
            <a:ext cx="9842394"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Pre-training on Large-Scale Heterogeneous Graph</a:t>
            </a:r>
            <a:r>
              <a:rPr lang="en-US" altLang="zh-CN" sz="2400" dirty="0">
                <a:solidFill>
                  <a:schemeClr val="accent1"/>
                </a:solidFill>
              </a:rPr>
              <a:t>(KDD 2021)</a:t>
            </a:r>
            <a:endParaRPr lang="zh-CN" altLang="en-US" sz="2400" dirty="0">
              <a:solidFill>
                <a:schemeClr val="accent1"/>
              </a:solidFill>
            </a:endParaRPr>
          </a:p>
        </p:txBody>
      </p: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5656977" cy="370014"/>
          </a:xfrm>
          <a:prstGeom prst="rect">
            <a:avLst/>
          </a:prstGeom>
        </p:spPr>
        <p:txBody>
          <a:bodyPr wrap="none" anchor="ctr">
            <a:normAutofit/>
          </a:bodyPr>
          <a:lstStyle/>
          <a:p>
            <a:r>
              <a:rPr lang="en-US" altLang="zh-CN" b="1" dirty="0">
                <a:solidFill>
                  <a:srgbClr val="FF0000"/>
                </a:solidFill>
              </a:rPr>
              <a:t>Node-level</a:t>
            </a:r>
            <a:r>
              <a:rPr lang="en-US" altLang="zh-CN" b="1" dirty="0"/>
              <a:t> Task 【To capture </a:t>
            </a:r>
            <a:r>
              <a:rPr lang="en-US" altLang="zh-CN" b="1" dirty="0">
                <a:solidFill>
                  <a:schemeClr val="accent1">
                    <a:lumMod val="75000"/>
                  </a:schemeClr>
                </a:solidFill>
              </a:rPr>
              <a:t>first-order</a:t>
            </a:r>
            <a:r>
              <a:rPr lang="en-US" altLang="zh-CN" b="1" dirty="0"/>
              <a:t> semantics】:</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2" y="2038642"/>
            <a:ext cx="10739966" cy="1287532"/>
          </a:xfrm>
          <a:prstGeom prst="rect">
            <a:avLst/>
          </a:prstGeom>
        </p:spPr>
        <p:txBody>
          <a:bodyPr wrap="square">
            <a:spAutoFit/>
          </a:bodyPr>
          <a:lstStyle/>
          <a:p>
            <a:pPr marL="342900" indent="-342900">
              <a:lnSpc>
                <a:spcPct val="150000"/>
              </a:lnSpc>
              <a:buFont typeface="+mj-lt"/>
              <a:buAutoNum type="arabicPeriod"/>
            </a:pPr>
            <a:r>
              <a:rPr lang="en-US" altLang="zh-CN" dirty="0"/>
              <a:t>Previous negative samples are only selected based on homogeneous graph structures,</a:t>
            </a:r>
            <a:r>
              <a:rPr lang="zh-CN" altLang="en-US" dirty="0"/>
              <a:t> </a:t>
            </a:r>
            <a:r>
              <a:rPr lang="en-US" altLang="zh-CN" dirty="0"/>
              <a:t>they </a:t>
            </a:r>
            <a:r>
              <a:rPr lang="en-US" altLang="zh-CN" b="1" dirty="0"/>
              <a:t>do not </a:t>
            </a:r>
            <a:r>
              <a:rPr lang="en-US" altLang="zh-CN" b="1" dirty="0">
                <a:solidFill>
                  <a:schemeClr val="accent5">
                    <a:lumMod val="50000"/>
                  </a:schemeClr>
                </a:solidFill>
              </a:rPr>
              <a:t>constrain node types for a specific relation</a:t>
            </a:r>
            <a:r>
              <a:rPr lang="en-US" altLang="zh-CN" dirty="0"/>
              <a:t>. </a:t>
            </a:r>
          </a:p>
          <a:p>
            <a:pPr marL="342900" indent="-342900">
              <a:lnSpc>
                <a:spcPct val="150000"/>
              </a:lnSpc>
              <a:buFont typeface="+mj-lt"/>
              <a:buAutoNum type="arabicPeriod"/>
            </a:pPr>
            <a:r>
              <a:rPr lang="en-US" altLang="zh-CN" dirty="0"/>
              <a:t>The </a:t>
            </a:r>
            <a:r>
              <a:rPr lang="en-US" altLang="zh-CN" b="1" dirty="0">
                <a:solidFill>
                  <a:schemeClr val="accent5">
                    <a:lumMod val="50000"/>
                  </a:schemeClr>
                </a:solidFill>
              </a:rPr>
              <a:t>similarity of nodes themselves </a:t>
            </a:r>
            <a:r>
              <a:rPr lang="en-US" altLang="zh-CN" dirty="0"/>
              <a:t>needs to be considered, referring to the alignment principle.</a:t>
            </a:r>
            <a:endParaRPr lang="zh-CN" altLang="en-US" dirty="0"/>
          </a:p>
        </p:txBody>
      </p:sp>
      <p:pic>
        <p:nvPicPr>
          <p:cNvPr id="3" name="图片 2">
            <a:extLst>
              <a:ext uri="{FF2B5EF4-FFF2-40B4-BE49-F238E27FC236}">
                <a16:creationId xmlns:a16="http://schemas.microsoft.com/office/drawing/2014/main" id="{6D558D4C-BFA5-4A86-B8C5-C44A5A94F91E}"/>
              </a:ext>
            </a:extLst>
          </p:cNvPr>
          <p:cNvPicPr>
            <a:picLocks noChangeAspect="1"/>
          </p:cNvPicPr>
          <p:nvPr/>
        </p:nvPicPr>
        <p:blipFill>
          <a:blip r:embed="rId3"/>
          <a:stretch>
            <a:fillRect/>
          </a:stretch>
        </p:blipFill>
        <p:spPr>
          <a:xfrm>
            <a:off x="663029" y="4425180"/>
            <a:ext cx="5656977" cy="359753"/>
          </a:xfrm>
          <a:prstGeom prst="rect">
            <a:avLst/>
          </a:prstGeom>
        </p:spPr>
      </p:pic>
      <p:sp>
        <p:nvSpPr>
          <p:cNvPr id="12" name="iŝľïďè">
            <a:extLst>
              <a:ext uri="{FF2B5EF4-FFF2-40B4-BE49-F238E27FC236}">
                <a16:creationId xmlns:a16="http://schemas.microsoft.com/office/drawing/2014/main" id="{B22273A5-3BAE-4167-BB7B-308117717ECC}"/>
              </a:ext>
            </a:extLst>
          </p:cNvPr>
          <p:cNvSpPr txBox="1"/>
          <p:nvPr/>
        </p:nvSpPr>
        <p:spPr>
          <a:xfrm>
            <a:off x="439022" y="3566626"/>
            <a:ext cx="5656977" cy="370014"/>
          </a:xfrm>
          <a:prstGeom prst="rect">
            <a:avLst/>
          </a:prstGeom>
        </p:spPr>
        <p:txBody>
          <a:bodyPr wrap="none" anchor="ctr">
            <a:normAutofit/>
          </a:bodyPr>
          <a:lstStyle/>
          <a:p>
            <a:r>
              <a:rPr lang="en-US" altLang="zh-CN" b="1" dirty="0"/>
              <a:t>Strategies to select negative samples:</a:t>
            </a:r>
            <a:endParaRPr lang="zh-CN" altLang="en-US" b="1" dirty="0"/>
          </a:p>
        </p:txBody>
      </p:sp>
      <p:pic>
        <p:nvPicPr>
          <p:cNvPr id="5" name="图片 4">
            <a:extLst>
              <a:ext uri="{FF2B5EF4-FFF2-40B4-BE49-F238E27FC236}">
                <a16:creationId xmlns:a16="http://schemas.microsoft.com/office/drawing/2014/main" id="{A7B53740-1FBC-4D8D-85EC-6B830BA982CE}"/>
              </a:ext>
            </a:extLst>
          </p:cNvPr>
          <p:cNvPicPr>
            <a:picLocks noChangeAspect="1"/>
          </p:cNvPicPr>
          <p:nvPr/>
        </p:nvPicPr>
        <p:blipFill>
          <a:blip r:embed="rId4"/>
          <a:stretch>
            <a:fillRect/>
          </a:stretch>
        </p:blipFill>
        <p:spPr>
          <a:xfrm>
            <a:off x="589525" y="5738241"/>
            <a:ext cx="5803983" cy="833216"/>
          </a:xfrm>
          <a:prstGeom prst="rect">
            <a:avLst/>
          </a:prstGeom>
        </p:spPr>
      </p:pic>
      <p:pic>
        <p:nvPicPr>
          <p:cNvPr id="6" name="图片 5">
            <a:extLst>
              <a:ext uri="{FF2B5EF4-FFF2-40B4-BE49-F238E27FC236}">
                <a16:creationId xmlns:a16="http://schemas.microsoft.com/office/drawing/2014/main" id="{9698441D-53D3-48E0-94C0-BDC403130956}"/>
              </a:ext>
            </a:extLst>
          </p:cNvPr>
          <p:cNvPicPr>
            <a:picLocks noChangeAspect="1"/>
          </p:cNvPicPr>
          <p:nvPr/>
        </p:nvPicPr>
        <p:blipFill>
          <a:blip r:embed="rId5"/>
          <a:stretch>
            <a:fillRect/>
          </a:stretch>
        </p:blipFill>
        <p:spPr>
          <a:xfrm>
            <a:off x="6813014" y="3936640"/>
            <a:ext cx="5102539" cy="2309934"/>
          </a:xfrm>
          <a:prstGeom prst="rect">
            <a:avLst/>
          </a:prstGeom>
        </p:spPr>
      </p:pic>
      <p:sp>
        <p:nvSpPr>
          <p:cNvPr id="7" name="文本框 6">
            <a:extLst>
              <a:ext uri="{FF2B5EF4-FFF2-40B4-BE49-F238E27FC236}">
                <a16:creationId xmlns:a16="http://schemas.microsoft.com/office/drawing/2014/main" id="{71374EEC-7127-40CA-9135-40DF55D6CAF1}"/>
              </a:ext>
            </a:extLst>
          </p:cNvPr>
          <p:cNvSpPr txBox="1"/>
          <p:nvPr/>
        </p:nvSpPr>
        <p:spPr>
          <a:xfrm>
            <a:off x="5007551" y="3469813"/>
            <a:ext cx="2771913" cy="338554"/>
          </a:xfrm>
          <a:prstGeom prst="rect">
            <a:avLst/>
          </a:prstGeom>
          <a:noFill/>
        </p:spPr>
        <p:txBody>
          <a:bodyPr wrap="none" rtlCol="0">
            <a:spAutoFit/>
          </a:bodyPr>
          <a:lstStyle/>
          <a:p>
            <a:r>
              <a:rPr lang="en-US" altLang="zh-CN" sz="1600" b="1" dirty="0">
                <a:solidFill>
                  <a:srgbClr val="C00000"/>
                </a:solidFill>
              </a:rPr>
              <a:t>Why same type on nodes?</a:t>
            </a:r>
            <a:endParaRPr lang="zh-CN" altLang="en-US" sz="1600" b="1" dirty="0">
              <a:solidFill>
                <a:srgbClr val="C00000"/>
              </a:solidFill>
            </a:endParaRPr>
          </a:p>
        </p:txBody>
      </p:sp>
      <p:cxnSp>
        <p:nvCxnSpPr>
          <p:cNvPr id="9" name="直接箭头连接符 8">
            <a:extLst>
              <a:ext uri="{FF2B5EF4-FFF2-40B4-BE49-F238E27FC236}">
                <a16:creationId xmlns:a16="http://schemas.microsoft.com/office/drawing/2014/main" id="{D862A565-A152-45B1-9829-57D7557E496D}"/>
              </a:ext>
            </a:extLst>
          </p:cNvPr>
          <p:cNvCxnSpPr>
            <a:cxnSpLocks/>
            <a:stCxn id="7" idx="2"/>
          </p:cNvCxnSpPr>
          <p:nvPr/>
        </p:nvCxnSpPr>
        <p:spPr>
          <a:xfrm flipH="1">
            <a:off x="3370218" y="3808367"/>
            <a:ext cx="3023290" cy="6150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3AC33DFE-D80B-4361-889D-B9C04AB82EEA}"/>
              </a:ext>
            </a:extLst>
          </p:cNvPr>
          <p:cNvSpPr/>
          <p:nvPr/>
        </p:nvSpPr>
        <p:spPr>
          <a:xfrm>
            <a:off x="3905250" y="4423418"/>
            <a:ext cx="981075" cy="33855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E17AEEA6-1D94-4D52-9BF8-EAD9A404726C}"/>
              </a:ext>
            </a:extLst>
          </p:cNvPr>
          <p:cNvSpPr/>
          <p:nvPr/>
        </p:nvSpPr>
        <p:spPr>
          <a:xfrm>
            <a:off x="4974514" y="4415700"/>
            <a:ext cx="1264361" cy="33855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3233BF34-F778-42EF-8087-B975CE0EE0BB}"/>
              </a:ext>
            </a:extLst>
          </p:cNvPr>
          <p:cNvCxnSpPr>
            <a:cxnSpLocks/>
          </p:cNvCxnSpPr>
          <p:nvPr/>
        </p:nvCxnSpPr>
        <p:spPr>
          <a:xfrm flipV="1">
            <a:off x="2952750" y="4784933"/>
            <a:ext cx="1314450" cy="488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7877DAE-D649-4080-B141-6CAC86E10C91}"/>
              </a:ext>
            </a:extLst>
          </p:cNvPr>
          <p:cNvSpPr txBox="1"/>
          <p:nvPr/>
        </p:nvSpPr>
        <p:spPr>
          <a:xfrm>
            <a:off x="2379145" y="5188573"/>
            <a:ext cx="4187365" cy="338554"/>
          </a:xfrm>
          <a:prstGeom prst="rect">
            <a:avLst/>
          </a:prstGeom>
          <a:noFill/>
        </p:spPr>
        <p:txBody>
          <a:bodyPr wrap="none" rtlCol="0">
            <a:spAutoFit/>
          </a:bodyPr>
          <a:lstStyle/>
          <a:p>
            <a:r>
              <a:rPr lang="en-US" altLang="zh-CN" sz="1600" b="1" dirty="0">
                <a:solidFill>
                  <a:srgbClr val="FF0000"/>
                </a:solidFill>
              </a:rPr>
              <a:t>Unlinked</a:t>
            </a:r>
            <a:r>
              <a:rPr lang="en-US" altLang="zh-CN" sz="1600" b="1" dirty="0"/>
              <a:t> nodes that are </a:t>
            </a:r>
            <a:r>
              <a:rPr lang="en-US" altLang="zh-CN" sz="1600" b="1" dirty="0">
                <a:solidFill>
                  <a:srgbClr val="FF0000"/>
                </a:solidFill>
              </a:rPr>
              <a:t>different enough</a:t>
            </a:r>
            <a:endParaRPr lang="zh-CN" altLang="en-US" sz="1600" b="1" dirty="0">
              <a:solidFill>
                <a:srgbClr val="FF0000"/>
              </a:solidFill>
            </a:endParaRPr>
          </a:p>
        </p:txBody>
      </p:sp>
      <p:cxnSp>
        <p:nvCxnSpPr>
          <p:cNvPr id="20" name="直接箭头连接符 19">
            <a:extLst>
              <a:ext uri="{FF2B5EF4-FFF2-40B4-BE49-F238E27FC236}">
                <a16:creationId xmlns:a16="http://schemas.microsoft.com/office/drawing/2014/main" id="{7F249BF5-D0B0-49CD-8CCD-D5D5FFC74268}"/>
              </a:ext>
            </a:extLst>
          </p:cNvPr>
          <p:cNvCxnSpPr>
            <a:cxnSpLocks/>
            <a:endCxn id="14" idx="2"/>
          </p:cNvCxnSpPr>
          <p:nvPr/>
        </p:nvCxnSpPr>
        <p:spPr>
          <a:xfrm flipH="1" flipV="1">
            <a:off x="5606695" y="4754254"/>
            <a:ext cx="79730" cy="4944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08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1  Graph self-supervised learning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3020273" cy="370014"/>
          </a:xfrm>
          <a:prstGeom prst="rect">
            <a:avLst/>
          </a:prstGeom>
        </p:spPr>
        <p:txBody>
          <a:bodyPr wrap="none" anchor="ctr">
            <a:normAutofit/>
          </a:bodyPr>
          <a:lstStyle/>
          <a:p>
            <a:r>
              <a:rPr lang="en-US" altLang="zh-CN" b="1" dirty="0"/>
              <a:t>Key point:</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1894747"/>
            <a:ext cx="10831232" cy="456535"/>
          </a:xfrm>
          <a:prstGeom prst="rect">
            <a:avLst/>
          </a:prstGeom>
        </p:spPr>
        <p:txBody>
          <a:bodyPr wrap="square">
            <a:spAutoFit/>
          </a:bodyPr>
          <a:lstStyle/>
          <a:p>
            <a:pPr>
              <a:lnSpc>
                <a:spcPct val="150000"/>
              </a:lnSpc>
            </a:pPr>
            <a:r>
              <a:rPr lang="en-US" altLang="zh-CN" dirty="0"/>
              <a:t>Each node aggregates messages from its neighborhood to get contextualized node embedding.</a:t>
            </a: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457200" indent="-457200">
              <a:buFont typeface="Wingdings" panose="05000000000000000000" pitchFamily="2" charset="2"/>
              <a:buChar char="n"/>
            </a:pPr>
            <a:r>
              <a:rPr lang="en-US" altLang="zh-CN" sz="2400" dirty="0"/>
              <a:t>Graph Neural Networks (GNNs)</a:t>
            </a:r>
            <a:endParaRPr lang="en-US" altLang="zh-CN" sz="2400" dirty="0">
              <a:solidFill>
                <a:schemeClr val="accent5">
                  <a:lumMod val="50000"/>
                </a:schemeClr>
              </a:solidFill>
            </a:endParaRPr>
          </a:p>
        </p:txBody>
      </p:sp>
      <p:pic>
        <p:nvPicPr>
          <p:cNvPr id="3" name="图片 2">
            <a:extLst>
              <a:ext uri="{FF2B5EF4-FFF2-40B4-BE49-F238E27FC236}">
                <a16:creationId xmlns:a16="http://schemas.microsoft.com/office/drawing/2014/main" id="{29381B02-8BA9-7B48-98D7-6B2EB51EBD17}"/>
              </a:ext>
            </a:extLst>
          </p:cNvPr>
          <p:cNvPicPr>
            <a:picLocks noChangeAspect="1"/>
          </p:cNvPicPr>
          <p:nvPr/>
        </p:nvPicPr>
        <p:blipFill>
          <a:blip r:embed="rId3"/>
          <a:stretch>
            <a:fillRect/>
          </a:stretch>
        </p:blipFill>
        <p:spPr>
          <a:xfrm>
            <a:off x="1191282" y="5944071"/>
            <a:ext cx="9325105" cy="740088"/>
          </a:xfrm>
          <a:prstGeom prst="rect">
            <a:avLst/>
          </a:prstGeom>
        </p:spPr>
      </p:pic>
      <p:pic>
        <p:nvPicPr>
          <p:cNvPr id="5" name="图片 4">
            <a:extLst>
              <a:ext uri="{FF2B5EF4-FFF2-40B4-BE49-F238E27FC236}">
                <a16:creationId xmlns:a16="http://schemas.microsoft.com/office/drawing/2014/main" id="{53967076-0D58-CC4A-A0E1-539131944492}"/>
              </a:ext>
            </a:extLst>
          </p:cNvPr>
          <p:cNvPicPr>
            <a:picLocks noChangeAspect="1"/>
          </p:cNvPicPr>
          <p:nvPr/>
        </p:nvPicPr>
        <p:blipFill>
          <a:blip r:embed="rId4"/>
          <a:stretch>
            <a:fillRect/>
          </a:stretch>
        </p:blipFill>
        <p:spPr>
          <a:xfrm>
            <a:off x="1527902" y="2419968"/>
            <a:ext cx="8651866" cy="3455417"/>
          </a:xfrm>
          <a:prstGeom prst="rect">
            <a:avLst/>
          </a:prstGeom>
        </p:spPr>
      </p:pic>
    </p:spTree>
    <p:extLst>
      <p:ext uri="{BB962C8B-B14F-4D97-AF65-F5344CB8AC3E}">
        <p14:creationId xmlns:p14="http://schemas.microsoft.com/office/powerpoint/2010/main" val="74217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77" name="标题 1">
            <a:extLst>
              <a:ext uri="{FF2B5EF4-FFF2-40B4-BE49-F238E27FC236}">
                <a16:creationId xmlns:a16="http://schemas.microsoft.com/office/drawing/2014/main" id="{55A80FBD-0E6E-4651-87DC-474BBE3BCDA9}"/>
              </a:ext>
            </a:extLst>
          </p:cNvPr>
          <p:cNvSpPr txBox="1">
            <a:spLocks/>
          </p:cNvSpPr>
          <p:nvPr/>
        </p:nvSpPr>
        <p:spPr>
          <a:xfrm>
            <a:off x="144967" y="796433"/>
            <a:ext cx="9842394"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Pre-training on Large-Scale Heterogeneous Graph</a:t>
            </a:r>
            <a:r>
              <a:rPr lang="en-US" altLang="zh-CN" sz="2400" dirty="0">
                <a:solidFill>
                  <a:schemeClr val="accent1"/>
                </a:solidFill>
              </a:rPr>
              <a:t>(KDD 2021)</a:t>
            </a:r>
            <a:endParaRPr lang="zh-CN" altLang="en-US" sz="2400" dirty="0">
              <a:solidFill>
                <a:schemeClr val="accent1"/>
              </a:solidFill>
            </a:endParaRPr>
          </a:p>
        </p:txBody>
      </p: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5656977" cy="370014"/>
          </a:xfrm>
          <a:prstGeom prst="rect">
            <a:avLst/>
          </a:prstGeom>
        </p:spPr>
        <p:txBody>
          <a:bodyPr wrap="none" anchor="ctr">
            <a:normAutofit/>
          </a:bodyPr>
          <a:lstStyle/>
          <a:p>
            <a:r>
              <a:rPr lang="en-US" altLang="zh-CN" b="1" dirty="0">
                <a:solidFill>
                  <a:srgbClr val="FF0000"/>
                </a:solidFill>
              </a:rPr>
              <a:t>Schema-level </a:t>
            </a:r>
            <a:r>
              <a:rPr lang="en-US" altLang="zh-CN" b="1" dirty="0"/>
              <a:t>Task 【To capture </a:t>
            </a:r>
            <a:r>
              <a:rPr lang="en-US" altLang="zh-CN" b="1" dirty="0">
                <a:solidFill>
                  <a:srgbClr val="0070C0"/>
                </a:solidFill>
              </a:rPr>
              <a:t>high-order</a:t>
            </a:r>
            <a:r>
              <a:rPr lang="en-US" altLang="zh-CN" b="1" dirty="0"/>
              <a:t> semantic and </a:t>
            </a:r>
            <a:r>
              <a:rPr lang="en-US" altLang="zh-CN" b="1" u="sng" dirty="0"/>
              <a:t>structural contexts</a:t>
            </a:r>
            <a:r>
              <a:rPr lang="en-US" altLang="zh-CN" b="1" dirty="0"/>
              <a:t>】:</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2" y="2011749"/>
            <a:ext cx="9119491" cy="1703030"/>
          </a:xfrm>
          <a:prstGeom prst="rect">
            <a:avLst/>
          </a:prstGeom>
        </p:spPr>
        <p:txBody>
          <a:bodyPr wrap="square">
            <a:spAutoFit/>
          </a:bodyPr>
          <a:lstStyle/>
          <a:p>
            <a:pPr marL="342900" indent="-342900">
              <a:lnSpc>
                <a:spcPct val="150000"/>
              </a:lnSpc>
              <a:buFont typeface="+mj-lt"/>
              <a:buAutoNum type="arabicPeriod"/>
            </a:pPr>
            <a:r>
              <a:rPr lang="en-US" altLang="zh-CN" dirty="0"/>
              <a:t>High-order semantic patterns (</a:t>
            </a:r>
            <a:r>
              <a:rPr lang="en-US" altLang="zh-CN" b="1" dirty="0"/>
              <a:t>Meta-paths</a:t>
            </a:r>
            <a:r>
              <a:rPr lang="en-US" altLang="zh-CN" dirty="0"/>
              <a:t> and </a:t>
            </a:r>
            <a:r>
              <a:rPr lang="en-US" altLang="zh-CN" b="1" dirty="0"/>
              <a:t>motifs</a:t>
            </a:r>
            <a:r>
              <a:rPr lang="en-US" altLang="zh-CN" dirty="0"/>
              <a:t>) exist </a:t>
            </a:r>
            <a:r>
              <a:rPr lang="en-US" altLang="zh-CN" b="1" dirty="0"/>
              <a:t>weakness</a:t>
            </a:r>
            <a:r>
              <a:rPr lang="en-US" altLang="zh-CN" dirty="0"/>
              <a:t> on heterogeneous graph. </a:t>
            </a:r>
          </a:p>
          <a:p>
            <a:pPr marL="342900" indent="-342900">
              <a:lnSpc>
                <a:spcPct val="150000"/>
              </a:lnSpc>
              <a:buFont typeface="+mj-lt"/>
              <a:buAutoNum type="arabicPeriod"/>
            </a:pPr>
            <a:r>
              <a:rPr lang="en-US" altLang="zh-CN" dirty="0"/>
              <a:t>Network </a:t>
            </a:r>
            <a:r>
              <a:rPr lang="en-US" altLang="zh-CN" b="1" dirty="0">
                <a:solidFill>
                  <a:srgbClr val="FF0000"/>
                </a:solidFill>
              </a:rPr>
              <a:t>schema</a:t>
            </a:r>
            <a:r>
              <a:rPr lang="en-US" altLang="zh-CN" dirty="0"/>
              <a:t> is that captures both high-order semantic and structural properties.</a:t>
            </a:r>
          </a:p>
          <a:p>
            <a:pPr marL="342900" indent="-342900">
              <a:lnSpc>
                <a:spcPct val="150000"/>
              </a:lnSpc>
              <a:buFont typeface="+mj-lt"/>
              <a:buAutoNum type="arabicPeriod"/>
            </a:pPr>
            <a:r>
              <a:rPr lang="en-US" altLang="zh-CN" dirty="0"/>
              <a:t>A unique defining structure that does not require any </a:t>
            </a:r>
            <a:r>
              <a:rPr lang="en-US" altLang="zh-CN" b="1" dirty="0"/>
              <a:t>domain knowledge</a:t>
            </a:r>
            <a:r>
              <a:rPr lang="en-US" altLang="zh-CN" dirty="0"/>
              <a:t>.</a:t>
            </a:r>
            <a:endParaRPr lang="zh-CN" altLang="en-US" dirty="0"/>
          </a:p>
        </p:txBody>
      </p:sp>
      <p:sp>
        <p:nvSpPr>
          <p:cNvPr id="12" name="iŝľïďè">
            <a:extLst>
              <a:ext uri="{FF2B5EF4-FFF2-40B4-BE49-F238E27FC236}">
                <a16:creationId xmlns:a16="http://schemas.microsoft.com/office/drawing/2014/main" id="{B22273A5-3BAE-4167-BB7B-308117717ECC}"/>
              </a:ext>
            </a:extLst>
          </p:cNvPr>
          <p:cNvSpPr txBox="1"/>
          <p:nvPr/>
        </p:nvSpPr>
        <p:spPr>
          <a:xfrm>
            <a:off x="439023" y="4047960"/>
            <a:ext cx="5656977" cy="370014"/>
          </a:xfrm>
          <a:prstGeom prst="rect">
            <a:avLst/>
          </a:prstGeom>
        </p:spPr>
        <p:txBody>
          <a:bodyPr wrap="none" anchor="ctr">
            <a:normAutofit/>
          </a:bodyPr>
          <a:lstStyle/>
          <a:p>
            <a:r>
              <a:rPr lang="en-US" altLang="zh-CN" b="1" dirty="0">
                <a:solidFill>
                  <a:schemeClr val="accent3">
                    <a:lumMod val="75000"/>
                  </a:schemeClr>
                </a:solidFill>
              </a:rPr>
              <a:t>Positive</a:t>
            </a:r>
            <a:r>
              <a:rPr lang="en-US" altLang="zh-CN" b="1" dirty="0"/>
              <a:t> Network Schema Samples:</a:t>
            </a:r>
            <a:endParaRPr lang="zh-CN" altLang="en-US" b="1" dirty="0"/>
          </a:p>
        </p:txBody>
      </p:sp>
      <p:pic>
        <p:nvPicPr>
          <p:cNvPr id="9" name="图片 8">
            <a:extLst>
              <a:ext uri="{FF2B5EF4-FFF2-40B4-BE49-F238E27FC236}">
                <a16:creationId xmlns:a16="http://schemas.microsoft.com/office/drawing/2014/main" id="{CE96D061-034B-40D9-A205-DF9ECC58B8CA}"/>
              </a:ext>
            </a:extLst>
          </p:cNvPr>
          <p:cNvPicPr>
            <a:picLocks noChangeAspect="1"/>
          </p:cNvPicPr>
          <p:nvPr/>
        </p:nvPicPr>
        <p:blipFill>
          <a:blip r:embed="rId3"/>
          <a:stretch>
            <a:fillRect/>
          </a:stretch>
        </p:blipFill>
        <p:spPr>
          <a:xfrm>
            <a:off x="9558513" y="1701686"/>
            <a:ext cx="2362405" cy="4381880"/>
          </a:xfrm>
          <a:prstGeom prst="rect">
            <a:avLst/>
          </a:prstGeom>
        </p:spPr>
      </p:pic>
      <p:pic>
        <p:nvPicPr>
          <p:cNvPr id="10" name="图片 9">
            <a:extLst>
              <a:ext uri="{FF2B5EF4-FFF2-40B4-BE49-F238E27FC236}">
                <a16:creationId xmlns:a16="http://schemas.microsoft.com/office/drawing/2014/main" id="{6D92DAD2-1820-4658-83CF-043D821AF39D}"/>
              </a:ext>
            </a:extLst>
          </p:cNvPr>
          <p:cNvPicPr>
            <a:picLocks noChangeAspect="1"/>
          </p:cNvPicPr>
          <p:nvPr/>
        </p:nvPicPr>
        <p:blipFill>
          <a:blip r:embed="rId4"/>
          <a:stretch>
            <a:fillRect/>
          </a:stretch>
        </p:blipFill>
        <p:spPr>
          <a:xfrm>
            <a:off x="5604853" y="4559559"/>
            <a:ext cx="3504355" cy="1524007"/>
          </a:xfrm>
          <a:prstGeom prst="rect">
            <a:avLst/>
          </a:prstGeom>
        </p:spPr>
      </p:pic>
      <p:sp>
        <p:nvSpPr>
          <p:cNvPr id="16" name="iŝľïďè">
            <a:extLst>
              <a:ext uri="{FF2B5EF4-FFF2-40B4-BE49-F238E27FC236}">
                <a16:creationId xmlns:a16="http://schemas.microsoft.com/office/drawing/2014/main" id="{08BD6339-CCFC-438E-BFF9-DF157CA71926}"/>
              </a:ext>
            </a:extLst>
          </p:cNvPr>
          <p:cNvSpPr txBox="1"/>
          <p:nvPr/>
        </p:nvSpPr>
        <p:spPr>
          <a:xfrm>
            <a:off x="6537441" y="6225151"/>
            <a:ext cx="1639177" cy="370014"/>
          </a:xfrm>
          <a:prstGeom prst="rect">
            <a:avLst/>
          </a:prstGeom>
        </p:spPr>
        <p:txBody>
          <a:bodyPr wrap="none" anchor="ctr">
            <a:normAutofit/>
          </a:bodyPr>
          <a:lstStyle/>
          <a:p>
            <a:pPr algn="ctr"/>
            <a:r>
              <a:rPr lang="en-US" altLang="zh-CN" sz="1600" dirty="0"/>
              <a:t>Schema of HG</a:t>
            </a:r>
            <a:endParaRPr lang="zh-CN" altLang="en-US" sz="1600" dirty="0"/>
          </a:p>
        </p:txBody>
      </p:sp>
      <p:sp>
        <p:nvSpPr>
          <p:cNvPr id="17" name="iŝľïďè">
            <a:extLst>
              <a:ext uri="{FF2B5EF4-FFF2-40B4-BE49-F238E27FC236}">
                <a16:creationId xmlns:a16="http://schemas.microsoft.com/office/drawing/2014/main" id="{4FEB5FF6-A9E3-45FF-902A-6E78920CDD96}"/>
              </a:ext>
            </a:extLst>
          </p:cNvPr>
          <p:cNvSpPr txBox="1"/>
          <p:nvPr/>
        </p:nvSpPr>
        <p:spPr>
          <a:xfrm>
            <a:off x="9920128" y="6225151"/>
            <a:ext cx="1639177" cy="370014"/>
          </a:xfrm>
          <a:prstGeom prst="rect">
            <a:avLst/>
          </a:prstGeom>
        </p:spPr>
        <p:txBody>
          <a:bodyPr wrap="none" anchor="ctr">
            <a:normAutofit/>
          </a:bodyPr>
          <a:lstStyle/>
          <a:p>
            <a:pPr algn="ctr"/>
            <a:r>
              <a:rPr lang="en-US" altLang="zh-CN" sz="1600" dirty="0"/>
              <a:t>Heterogeneous graph</a:t>
            </a:r>
            <a:endParaRPr lang="zh-CN" altLang="en-US" sz="1600" dirty="0"/>
          </a:p>
        </p:txBody>
      </p:sp>
      <p:pic>
        <p:nvPicPr>
          <p:cNvPr id="11" name="图片 10">
            <a:extLst>
              <a:ext uri="{FF2B5EF4-FFF2-40B4-BE49-F238E27FC236}">
                <a16:creationId xmlns:a16="http://schemas.microsoft.com/office/drawing/2014/main" id="{7B462726-5A32-40C5-AD9B-13D641D7781B}"/>
              </a:ext>
            </a:extLst>
          </p:cNvPr>
          <p:cNvPicPr>
            <a:picLocks noChangeAspect="1"/>
          </p:cNvPicPr>
          <p:nvPr/>
        </p:nvPicPr>
        <p:blipFill>
          <a:blip r:embed="rId5"/>
          <a:stretch>
            <a:fillRect/>
          </a:stretch>
        </p:blipFill>
        <p:spPr>
          <a:xfrm>
            <a:off x="1133276" y="4807725"/>
            <a:ext cx="2697714" cy="899238"/>
          </a:xfrm>
          <a:prstGeom prst="rect">
            <a:avLst/>
          </a:prstGeom>
        </p:spPr>
      </p:pic>
      <p:sp>
        <p:nvSpPr>
          <p:cNvPr id="19" name="iŝľïďè">
            <a:extLst>
              <a:ext uri="{FF2B5EF4-FFF2-40B4-BE49-F238E27FC236}">
                <a16:creationId xmlns:a16="http://schemas.microsoft.com/office/drawing/2014/main" id="{E62CD461-79D5-4285-94BB-7F1330A3B79A}"/>
              </a:ext>
            </a:extLst>
          </p:cNvPr>
          <p:cNvSpPr txBox="1"/>
          <p:nvPr/>
        </p:nvSpPr>
        <p:spPr>
          <a:xfrm>
            <a:off x="706403" y="5855137"/>
            <a:ext cx="3577165" cy="370014"/>
          </a:xfrm>
          <a:prstGeom prst="rect">
            <a:avLst/>
          </a:prstGeom>
        </p:spPr>
        <p:txBody>
          <a:bodyPr wrap="none" anchor="ctr">
            <a:normAutofit/>
          </a:bodyPr>
          <a:lstStyle/>
          <a:p>
            <a:r>
              <a:rPr lang="en-US" altLang="zh-CN" dirty="0"/>
              <a:t>A target node with context nodes.</a:t>
            </a:r>
            <a:endParaRPr lang="zh-CN" altLang="en-US" dirty="0"/>
          </a:p>
        </p:txBody>
      </p:sp>
    </p:spTree>
    <p:extLst>
      <p:ext uri="{BB962C8B-B14F-4D97-AF65-F5344CB8AC3E}">
        <p14:creationId xmlns:p14="http://schemas.microsoft.com/office/powerpoint/2010/main" val="2068157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77" name="标题 1">
            <a:extLst>
              <a:ext uri="{FF2B5EF4-FFF2-40B4-BE49-F238E27FC236}">
                <a16:creationId xmlns:a16="http://schemas.microsoft.com/office/drawing/2014/main" id="{55A80FBD-0E6E-4651-87DC-474BBE3BCDA9}"/>
              </a:ext>
            </a:extLst>
          </p:cNvPr>
          <p:cNvSpPr txBox="1">
            <a:spLocks/>
          </p:cNvSpPr>
          <p:nvPr/>
        </p:nvSpPr>
        <p:spPr>
          <a:xfrm>
            <a:off x="144967" y="796433"/>
            <a:ext cx="9842394"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Pre-training on Large-Scale Heterogeneous Graph</a:t>
            </a:r>
            <a:r>
              <a:rPr lang="en-US" altLang="zh-CN" sz="2400" dirty="0">
                <a:solidFill>
                  <a:schemeClr val="accent1"/>
                </a:solidFill>
              </a:rPr>
              <a:t>(KDD 2021)</a:t>
            </a:r>
            <a:endParaRPr lang="zh-CN" altLang="en-US" sz="2400" dirty="0">
              <a:solidFill>
                <a:schemeClr val="accent1"/>
              </a:solidFill>
            </a:endParaRPr>
          </a:p>
        </p:txBody>
      </p: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5656977" cy="370014"/>
          </a:xfrm>
          <a:prstGeom prst="rect">
            <a:avLst/>
          </a:prstGeom>
        </p:spPr>
        <p:txBody>
          <a:bodyPr wrap="none" anchor="ctr">
            <a:normAutofit/>
          </a:bodyPr>
          <a:lstStyle/>
          <a:p>
            <a:r>
              <a:rPr lang="en-US" altLang="zh-CN" b="1" dirty="0">
                <a:solidFill>
                  <a:srgbClr val="FF0000"/>
                </a:solidFill>
              </a:rPr>
              <a:t>Schema-level</a:t>
            </a:r>
            <a:r>
              <a:rPr lang="en-US" altLang="zh-CN" b="1" dirty="0"/>
              <a:t> Task 【To capture </a:t>
            </a:r>
            <a:r>
              <a:rPr lang="en-US" altLang="zh-CN" b="1" dirty="0">
                <a:solidFill>
                  <a:srgbClr val="0070C0"/>
                </a:solidFill>
              </a:rPr>
              <a:t>high-order</a:t>
            </a:r>
            <a:r>
              <a:rPr lang="en-US" altLang="zh-CN" b="1" dirty="0"/>
              <a:t> semantic and </a:t>
            </a:r>
            <a:r>
              <a:rPr lang="en-US" altLang="zh-CN" b="1" u="sng" dirty="0"/>
              <a:t>structural contexts</a:t>
            </a:r>
            <a:r>
              <a:rPr lang="en-US" altLang="zh-CN" b="1" dirty="0"/>
              <a:t>】</a:t>
            </a:r>
            <a:endParaRPr lang="zh-CN" altLang="en-US" b="1" dirty="0"/>
          </a:p>
        </p:txBody>
      </p:sp>
      <p:pic>
        <p:nvPicPr>
          <p:cNvPr id="7" name="图片 6">
            <a:extLst>
              <a:ext uri="{FF2B5EF4-FFF2-40B4-BE49-F238E27FC236}">
                <a16:creationId xmlns:a16="http://schemas.microsoft.com/office/drawing/2014/main" id="{F0151C8F-231A-4231-AC7D-1BBD65D07366}"/>
              </a:ext>
            </a:extLst>
          </p:cNvPr>
          <p:cNvPicPr>
            <a:picLocks noChangeAspect="1"/>
          </p:cNvPicPr>
          <p:nvPr/>
        </p:nvPicPr>
        <p:blipFill>
          <a:blip r:embed="rId3"/>
          <a:stretch>
            <a:fillRect/>
          </a:stretch>
        </p:blipFill>
        <p:spPr>
          <a:xfrm>
            <a:off x="5633779" y="5065772"/>
            <a:ext cx="4292859" cy="1684418"/>
          </a:xfrm>
          <a:prstGeom prst="rect">
            <a:avLst/>
          </a:prstGeom>
        </p:spPr>
      </p:pic>
      <p:sp>
        <p:nvSpPr>
          <p:cNvPr id="11" name="iŝľïďè">
            <a:extLst>
              <a:ext uri="{FF2B5EF4-FFF2-40B4-BE49-F238E27FC236}">
                <a16:creationId xmlns:a16="http://schemas.microsoft.com/office/drawing/2014/main" id="{F748892B-291C-489A-85B8-D590809083A7}"/>
              </a:ext>
            </a:extLst>
          </p:cNvPr>
          <p:cNvSpPr txBox="1"/>
          <p:nvPr/>
        </p:nvSpPr>
        <p:spPr>
          <a:xfrm>
            <a:off x="6516096" y="2019420"/>
            <a:ext cx="4469972" cy="370014"/>
          </a:xfrm>
          <a:prstGeom prst="rect">
            <a:avLst/>
          </a:prstGeom>
        </p:spPr>
        <p:txBody>
          <a:bodyPr wrap="none" anchor="ctr">
            <a:normAutofit/>
          </a:bodyPr>
          <a:lstStyle/>
          <a:p>
            <a:r>
              <a:rPr lang="en-US" altLang="zh-CN" b="1" dirty="0">
                <a:solidFill>
                  <a:schemeClr val="accent4">
                    <a:lumMod val="50000"/>
                  </a:schemeClr>
                </a:solidFill>
              </a:rPr>
              <a:t>Negative</a:t>
            </a:r>
            <a:r>
              <a:rPr lang="en-US" altLang="zh-CN" b="1" dirty="0"/>
              <a:t> Network Schema Samples:</a:t>
            </a:r>
            <a:endParaRPr lang="zh-CN" altLang="en-US" b="1" dirty="0"/>
          </a:p>
        </p:txBody>
      </p:sp>
      <p:sp>
        <p:nvSpPr>
          <p:cNvPr id="4" name="矩形 3">
            <a:extLst>
              <a:ext uri="{FF2B5EF4-FFF2-40B4-BE49-F238E27FC236}">
                <a16:creationId xmlns:a16="http://schemas.microsoft.com/office/drawing/2014/main" id="{87AC1DE4-1531-49F1-8E0D-EE7F7BDAAC15}"/>
              </a:ext>
            </a:extLst>
          </p:cNvPr>
          <p:cNvSpPr/>
          <p:nvPr/>
        </p:nvSpPr>
        <p:spPr>
          <a:xfrm>
            <a:off x="737293" y="2012068"/>
            <a:ext cx="4275529" cy="369332"/>
          </a:xfrm>
          <a:prstGeom prst="rect">
            <a:avLst/>
          </a:prstGeom>
        </p:spPr>
        <p:txBody>
          <a:bodyPr wrap="none">
            <a:spAutoFit/>
          </a:bodyPr>
          <a:lstStyle/>
          <a:p>
            <a:r>
              <a:rPr lang="en-US" altLang="zh-CN" b="1" dirty="0"/>
              <a:t>Momentum Contrast:</a:t>
            </a:r>
            <a:r>
              <a:rPr lang="zh-CN" altLang="en-US" b="1" dirty="0"/>
              <a:t> </a:t>
            </a:r>
            <a:r>
              <a:rPr lang="en-US" altLang="zh-CN" b="1" dirty="0">
                <a:solidFill>
                  <a:srgbClr val="FF0000"/>
                </a:solidFill>
              </a:rPr>
              <a:t>Dynamic</a:t>
            </a:r>
            <a:r>
              <a:rPr lang="zh-CN" altLang="en-US" b="1" dirty="0">
                <a:solidFill>
                  <a:srgbClr val="FF0000"/>
                </a:solidFill>
              </a:rPr>
              <a:t> </a:t>
            </a:r>
            <a:r>
              <a:rPr lang="en-US" altLang="zh-CN" b="1" dirty="0">
                <a:solidFill>
                  <a:srgbClr val="FF0000"/>
                </a:solidFill>
              </a:rPr>
              <a:t>queue</a:t>
            </a:r>
            <a:endParaRPr lang="zh-CN" altLang="en-US" b="1" dirty="0">
              <a:solidFill>
                <a:srgbClr val="FF0000"/>
              </a:solidFill>
            </a:endParaRPr>
          </a:p>
        </p:txBody>
      </p:sp>
      <p:pic>
        <p:nvPicPr>
          <p:cNvPr id="6" name="图片 5">
            <a:extLst>
              <a:ext uri="{FF2B5EF4-FFF2-40B4-BE49-F238E27FC236}">
                <a16:creationId xmlns:a16="http://schemas.microsoft.com/office/drawing/2014/main" id="{42F218E2-8F09-4525-9F05-C3579D2527ED}"/>
              </a:ext>
            </a:extLst>
          </p:cNvPr>
          <p:cNvPicPr>
            <a:picLocks noChangeAspect="1"/>
          </p:cNvPicPr>
          <p:nvPr/>
        </p:nvPicPr>
        <p:blipFill>
          <a:blip r:embed="rId4"/>
          <a:stretch>
            <a:fillRect/>
          </a:stretch>
        </p:blipFill>
        <p:spPr>
          <a:xfrm>
            <a:off x="873338" y="2670663"/>
            <a:ext cx="3680779" cy="2964437"/>
          </a:xfrm>
          <a:prstGeom prst="rect">
            <a:avLst/>
          </a:prstGeom>
        </p:spPr>
      </p:pic>
      <p:pic>
        <p:nvPicPr>
          <p:cNvPr id="8" name="图片 7">
            <a:extLst>
              <a:ext uri="{FF2B5EF4-FFF2-40B4-BE49-F238E27FC236}">
                <a16:creationId xmlns:a16="http://schemas.microsoft.com/office/drawing/2014/main" id="{3431B7E3-9BCA-4781-AF29-1AA5E4EC54B3}"/>
              </a:ext>
            </a:extLst>
          </p:cNvPr>
          <p:cNvPicPr>
            <a:picLocks noChangeAspect="1"/>
          </p:cNvPicPr>
          <p:nvPr/>
        </p:nvPicPr>
        <p:blipFill>
          <a:blip r:embed="rId5"/>
          <a:stretch>
            <a:fillRect/>
          </a:stretch>
        </p:blipFill>
        <p:spPr>
          <a:xfrm>
            <a:off x="1034667" y="5854691"/>
            <a:ext cx="3358122" cy="895499"/>
          </a:xfrm>
          <a:prstGeom prst="rect">
            <a:avLst/>
          </a:prstGeom>
        </p:spPr>
      </p:pic>
      <p:sp>
        <p:nvSpPr>
          <p:cNvPr id="9" name="矩形 8">
            <a:extLst>
              <a:ext uri="{FF2B5EF4-FFF2-40B4-BE49-F238E27FC236}">
                <a16:creationId xmlns:a16="http://schemas.microsoft.com/office/drawing/2014/main" id="{EF656DA8-825F-453D-8DCB-15B6119C1789}"/>
              </a:ext>
            </a:extLst>
          </p:cNvPr>
          <p:cNvSpPr/>
          <p:nvPr/>
        </p:nvSpPr>
        <p:spPr>
          <a:xfrm>
            <a:off x="6081903" y="2543083"/>
            <a:ext cx="5161233" cy="646331"/>
          </a:xfrm>
          <a:prstGeom prst="rect">
            <a:avLst/>
          </a:prstGeom>
        </p:spPr>
        <p:txBody>
          <a:bodyPr wrap="square">
            <a:spAutoFit/>
          </a:bodyPr>
          <a:lstStyle/>
          <a:p>
            <a:r>
              <a:rPr lang="en-US" altLang="zh-CN" dirty="0"/>
              <a:t>Schema instances generated from </a:t>
            </a:r>
            <a:r>
              <a:rPr lang="en-US" altLang="zh-CN" b="1" dirty="0"/>
              <a:t>two different target nodes</a:t>
            </a:r>
            <a:r>
              <a:rPr lang="en-US" altLang="zh-CN" dirty="0"/>
              <a:t> of the </a:t>
            </a:r>
            <a:r>
              <a:rPr lang="en-US" altLang="zh-CN" b="1" dirty="0">
                <a:solidFill>
                  <a:srgbClr val="FF0000"/>
                </a:solidFill>
              </a:rPr>
              <a:t>same type</a:t>
            </a:r>
            <a:r>
              <a:rPr lang="en-US" altLang="zh-CN" dirty="0"/>
              <a:t>.</a:t>
            </a:r>
            <a:endParaRPr lang="zh-CN" altLang="en-US" dirty="0"/>
          </a:p>
        </p:txBody>
      </p:sp>
      <p:pic>
        <p:nvPicPr>
          <p:cNvPr id="10" name="图片 9">
            <a:extLst>
              <a:ext uri="{FF2B5EF4-FFF2-40B4-BE49-F238E27FC236}">
                <a16:creationId xmlns:a16="http://schemas.microsoft.com/office/drawing/2014/main" id="{D885F332-9A2B-4E8D-9727-7394FAC41149}"/>
              </a:ext>
            </a:extLst>
          </p:cNvPr>
          <p:cNvPicPr>
            <a:picLocks noChangeAspect="1"/>
          </p:cNvPicPr>
          <p:nvPr/>
        </p:nvPicPr>
        <p:blipFill>
          <a:blip r:embed="rId6"/>
          <a:stretch>
            <a:fillRect/>
          </a:stretch>
        </p:blipFill>
        <p:spPr>
          <a:xfrm>
            <a:off x="5867096" y="3268955"/>
            <a:ext cx="5590851" cy="450648"/>
          </a:xfrm>
          <a:prstGeom prst="rect">
            <a:avLst/>
          </a:prstGeom>
        </p:spPr>
      </p:pic>
      <p:pic>
        <p:nvPicPr>
          <p:cNvPr id="13" name="图片 12">
            <a:extLst>
              <a:ext uri="{FF2B5EF4-FFF2-40B4-BE49-F238E27FC236}">
                <a16:creationId xmlns:a16="http://schemas.microsoft.com/office/drawing/2014/main" id="{EE1F4775-9A70-4AEE-9427-4A75076A5A73}"/>
              </a:ext>
            </a:extLst>
          </p:cNvPr>
          <p:cNvPicPr>
            <a:picLocks noChangeAspect="1"/>
          </p:cNvPicPr>
          <p:nvPr/>
        </p:nvPicPr>
        <p:blipFill>
          <a:blip r:embed="rId7"/>
          <a:stretch>
            <a:fillRect/>
          </a:stretch>
        </p:blipFill>
        <p:spPr>
          <a:xfrm>
            <a:off x="6185808" y="3888199"/>
            <a:ext cx="4953429" cy="464860"/>
          </a:xfrm>
          <a:prstGeom prst="rect">
            <a:avLst/>
          </a:prstGeom>
        </p:spPr>
      </p:pic>
      <p:pic>
        <p:nvPicPr>
          <p:cNvPr id="14" name="图片 13">
            <a:extLst>
              <a:ext uri="{FF2B5EF4-FFF2-40B4-BE49-F238E27FC236}">
                <a16:creationId xmlns:a16="http://schemas.microsoft.com/office/drawing/2014/main" id="{CD7BED0E-0540-4BA8-9D2D-5904857279A2}"/>
              </a:ext>
            </a:extLst>
          </p:cNvPr>
          <p:cNvPicPr>
            <a:picLocks noChangeAspect="1"/>
          </p:cNvPicPr>
          <p:nvPr/>
        </p:nvPicPr>
        <p:blipFill>
          <a:blip r:embed="rId8"/>
          <a:stretch>
            <a:fillRect/>
          </a:stretch>
        </p:blipFill>
        <p:spPr>
          <a:xfrm>
            <a:off x="7485128" y="4488322"/>
            <a:ext cx="2354784" cy="441998"/>
          </a:xfrm>
          <a:prstGeom prst="rect">
            <a:avLst/>
          </a:prstGeom>
        </p:spPr>
      </p:pic>
      <p:cxnSp>
        <p:nvCxnSpPr>
          <p:cNvPr id="19" name="直接连接符 18">
            <a:extLst>
              <a:ext uri="{FF2B5EF4-FFF2-40B4-BE49-F238E27FC236}">
                <a16:creationId xmlns:a16="http://schemas.microsoft.com/office/drawing/2014/main" id="{8A703AF2-FE3D-41C5-8986-BEB06ABBC23A}"/>
              </a:ext>
            </a:extLst>
          </p:cNvPr>
          <p:cNvCxnSpPr>
            <a:cxnSpLocks/>
          </p:cNvCxnSpPr>
          <p:nvPr/>
        </p:nvCxnSpPr>
        <p:spPr>
          <a:xfrm flipV="1">
            <a:off x="5224803" y="3189414"/>
            <a:ext cx="0" cy="2755854"/>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071F7AF0-554E-4E72-9065-01C04E82C889}"/>
              </a:ext>
            </a:extLst>
          </p:cNvPr>
          <p:cNvSpPr/>
          <p:nvPr/>
        </p:nvSpPr>
        <p:spPr>
          <a:xfrm>
            <a:off x="7827668" y="5153624"/>
            <a:ext cx="2098969" cy="134765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A499750-3DA6-4717-BFAE-1014541F1C70}"/>
              </a:ext>
            </a:extLst>
          </p:cNvPr>
          <p:cNvSpPr txBox="1"/>
          <p:nvPr/>
        </p:nvSpPr>
        <p:spPr>
          <a:xfrm>
            <a:off x="10127770" y="5220721"/>
            <a:ext cx="2230731" cy="1154675"/>
          </a:xfrm>
          <a:prstGeom prst="rect">
            <a:avLst/>
          </a:prstGeom>
          <a:noFill/>
        </p:spPr>
        <p:txBody>
          <a:bodyPr wrap="square" rtlCol="0">
            <a:spAutoFit/>
          </a:bodyPr>
          <a:lstStyle/>
          <a:p>
            <a:pPr>
              <a:lnSpc>
                <a:spcPct val="150000"/>
              </a:lnSpc>
            </a:pPr>
            <a:r>
              <a:rPr lang="en-US" altLang="zh-CN" sz="1600" dirty="0"/>
              <a:t>Model the relation between </a:t>
            </a:r>
            <a:r>
              <a:rPr lang="en-US" altLang="zh-CN" sz="1600" b="1" dirty="0"/>
              <a:t>center node </a:t>
            </a:r>
            <a:r>
              <a:rPr lang="en-US" altLang="zh-CN" sz="1600" dirty="0"/>
              <a:t>with </a:t>
            </a:r>
            <a:r>
              <a:rPr lang="en-US" altLang="zh-CN" sz="1600" b="1" dirty="0">
                <a:solidFill>
                  <a:srgbClr val="FF0000"/>
                </a:solidFill>
              </a:rPr>
              <a:t>context</a:t>
            </a:r>
            <a:r>
              <a:rPr lang="en-US" altLang="zh-CN" sz="1600" b="1" dirty="0"/>
              <a:t> nodes</a:t>
            </a:r>
            <a:endParaRPr lang="zh-CN" altLang="en-US" sz="1600" b="1" dirty="0"/>
          </a:p>
        </p:txBody>
      </p:sp>
      <p:cxnSp>
        <p:nvCxnSpPr>
          <p:cNvPr id="18" name="直接箭头连接符 17">
            <a:extLst>
              <a:ext uri="{FF2B5EF4-FFF2-40B4-BE49-F238E27FC236}">
                <a16:creationId xmlns:a16="http://schemas.microsoft.com/office/drawing/2014/main" id="{8130E35B-6873-42EF-904D-1251EA4A8F70}"/>
              </a:ext>
            </a:extLst>
          </p:cNvPr>
          <p:cNvCxnSpPr>
            <a:cxnSpLocks/>
            <a:stCxn id="16" idx="3"/>
          </p:cNvCxnSpPr>
          <p:nvPr/>
        </p:nvCxnSpPr>
        <p:spPr>
          <a:xfrm flipV="1">
            <a:off x="9926637" y="5768664"/>
            <a:ext cx="252346" cy="58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80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3  Pretraining on Knowledge Graph</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77" name="标题 1">
            <a:extLst>
              <a:ext uri="{FF2B5EF4-FFF2-40B4-BE49-F238E27FC236}">
                <a16:creationId xmlns:a16="http://schemas.microsoft.com/office/drawing/2014/main" id="{55A80FBD-0E6E-4651-87DC-474BBE3BCDA9}"/>
              </a:ext>
            </a:extLst>
          </p:cNvPr>
          <p:cNvSpPr txBox="1">
            <a:spLocks/>
          </p:cNvSpPr>
          <p:nvPr/>
        </p:nvSpPr>
        <p:spPr>
          <a:xfrm>
            <a:off x="144967" y="796433"/>
            <a:ext cx="9842394"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lgn="ctr">
              <a:buFont typeface="Wingdings" panose="05000000000000000000" pitchFamily="2" charset="2"/>
              <a:buChar char="Ø"/>
            </a:pPr>
            <a:r>
              <a:rPr lang="en-US" altLang="zh-CN" sz="2400" dirty="0"/>
              <a:t>Pre-training on Large-Scale Heterogeneous Graph</a:t>
            </a:r>
            <a:r>
              <a:rPr lang="en-US" altLang="zh-CN" sz="2400" dirty="0">
                <a:solidFill>
                  <a:schemeClr val="accent1"/>
                </a:solidFill>
              </a:rPr>
              <a:t>(KDD 2021)</a:t>
            </a:r>
            <a:endParaRPr lang="zh-CN" altLang="en-US" sz="2400" dirty="0">
              <a:solidFill>
                <a:schemeClr val="accent1"/>
              </a:solidFill>
            </a:endParaRPr>
          </a:p>
        </p:txBody>
      </p: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5656977" cy="370014"/>
          </a:xfrm>
          <a:prstGeom prst="rect">
            <a:avLst/>
          </a:prstGeom>
        </p:spPr>
        <p:txBody>
          <a:bodyPr wrap="none" anchor="ctr">
            <a:normAutofit/>
          </a:bodyPr>
          <a:lstStyle/>
          <a:p>
            <a:r>
              <a:rPr lang="en-US" altLang="zh-CN" b="1" dirty="0">
                <a:solidFill>
                  <a:srgbClr val="FF0000"/>
                </a:solidFill>
              </a:rPr>
              <a:t>Schema-level</a:t>
            </a:r>
            <a:r>
              <a:rPr lang="en-US" altLang="zh-CN" b="1" dirty="0"/>
              <a:t> Task 【To capture </a:t>
            </a:r>
            <a:r>
              <a:rPr lang="en-US" altLang="zh-CN" b="1" dirty="0">
                <a:solidFill>
                  <a:srgbClr val="0070C0"/>
                </a:solidFill>
              </a:rPr>
              <a:t>high-order</a:t>
            </a:r>
            <a:r>
              <a:rPr lang="en-US" altLang="zh-CN" b="1" dirty="0"/>
              <a:t> semantic and </a:t>
            </a:r>
            <a:r>
              <a:rPr lang="en-US" altLang="zh-CN" b="1" u="sng" dirty="0"/>
              <a:t>structural contexts</a:t>
            </a:r>
            <a:r>
              <a:rPr lang="en-US" altLang="zh-CN" b="1" dirty="0"/>
              <a:t>】</a:t>
            </a:r>
            <a:endParaRPr lang="zh-CN" altLang="en-US" b="1" dirty="0"/>
          </a:p>
        </p:txBody>
      </p:sp>
      <p:sp>
        <p:nvSpPr>
          <p:cNvPr id="11" name="iŝľïďè">
            <a:extLst>
              <a:ext uri="{FF2B5EF4-FFF2-40B4-BE49-F238E27FC236}">
                <a16:creationId xmlns:a16="http://schemas.microsoft.com/office/drawing/2014/main" id="{F748892B-291C-489A-85B8-D590809083A7}"/>
              </a:ext>
            </a:extLst>
          </p:cNvPr>
          <p:cNvSpPr txBox="1"/>
          <p:nvPr/>
        </p:nvSpPr>
        <p:spPr>
          <a:xfrm>
            <a:off x="1155373" y="5436426"/>
            <a:ext cx="2888230" cy="370014"/>
          </a:xfrm>
          <a:prstGeom prst="rect">
            <a:avLst/>
          </a:prstGeom>
        </p:spPr>
        <p:txBody>
          <a:bodyPr wrap="none" anchor="ctr">
            <a:normAutofit/>
          </a:bodyPr>
          <a:lstStyle/>
          <a:p>
            <a:pPr algn="ctr"/>
            <a:r>
              <a:rPr lang="en-US" altLang="zh-CN" b="1" dirty="0"/>
              <a:t>Encoding Context Nodes</a:t>
            </a:r>
            <a:endParaRPr lang="zh-CN" altLang="en-US" b="1" dirty="0"/>
          </a:p>
        </p:txBody>
      </p:sp>
      <p:pic>
        <p:nvPicPr>
          <p:cNvPr id="3" name="图片 2">
            <a:extLst>
              <a:ext uri="{FF2B5EF4-FFF2-40B4-BE49-F238E27FC236}">
                <a16:creationId xmlns:a16="http://schemas.microsoft.com/office/drawing/2014/main" id="{AE410D55-F3DD-46CB-98A0-3C4A0D5750D9}"/>
              </a:ext>
            </a:extLst>
          </p:cNvPr>
          <p:cNvPicPr>
            <a:picLocks noChangeAspect="1"/>
          </p:cNvPicPr>
          <p:nvPr/>
        </p:nvPicPr>
        <p:blipFill>
          <a:blip r:embed="rId3"/>
          <a:stretch>
            <a:fillRect/>
          </a:stretch>
        </p:blipFill>
        <p:spPr>
          <a:xfrm>
            <a:off x="1338268" y="3083403"/>
            <a:ext cx="2522439" cy="571550"/>
          </a:xfrm>
          <a:prstGeom prst="rect">
            <a:avLst/>
          </a:prstGeom>
        </p:spPr>
      </p:pic>
      <p:pic>
        <p:nvPicPr>
          <p:cNvPr id="5" name="图片 4">
            <a:extLst>
              <a:ext uri="{FF2B5EF4-FFF2-40B4-BE49-F238E27FC236}">
                <a16:creationId xmlns:a16="http://schemas.microsoft.com/office/drawing/2014/main" id="{23E866D8-D44A-4329-8371-E4EFE3A16789}"/>
              </a:ext>
            </a:extLst>
          </p:cNvPr>
          <p:cNvPicPr>
            <a:picLocks noChangeAspect="1"/>
          </p:cNvPicPr>
          <p:nvPr/>
        </p:nvPicPr>
        <p:blipFill>
          <a:blip r:embed="rId4"/>
          <a:stretch>
            <a:fillRect/>
          </a:stretch>
        </p:blipFill>
        <p:spPr>
          <a:xfrm>
            <a:off x="1155373" y="4087672"/>
            <a:ext cx="2888230" cy="403895"/>
          </a:xfrm>
          <a:prstGeom prst="rect">
            <a:avLst/>
          </a:prstGeom>
        </p:spPr>
      </p:pic>
      <p:pic>
        <p:nvPicPr>
          <p:cNvPr id="12" name="图片 11">
            <a:extLst>
              <a:ext uri="{FF2B5EF4-FFF2-40B4-BE49-F238E27FC236}">
                <a16:creationId xmlns:a16="http://schemas.microsoft.com/office/drawing/2014/main" id="{9F8332CD-B44C-46FC-8111-3572C5FA9781}"/>
              </a:ext>
            </a:extLst>
          </p:cNvPr>
          <p:cNvPicPr>
            <a:picLocks noChangeAspect="1"/>
          </p:cNvPicPr>
          <p:nvPr/>
        </p:nvPicPr>
        <p:blipFill>
          <a:blip r:embed="rId5"/>
          <a:stretch>
            <a:fillRect/>
          </a:stretch>
        </p:blipFill>
        <p:spPr>
          <a:xfrm>
            <a:off x="5270833" y="3016970"/>
            <a:ext cx="6355631" cy="1272650"/>
          </a:xfrm>
          <a:prstGeom prst="rect">
            <a:avLst/>
          </a:prstGeom>
        </p:spPr>
      </p:pic>
      <p:sp>
        <p:nvSpPr>
          <p:cNvPr id="18" name="iŝľïďè">
            <a:extLst>
              <a:ext uri="{FF2B5EF4-FFF2-40B4-BE49-F238E27FC236}">
                <a16:creationId xmlns:a16="http://schemas.microsoft.com/office/drawing/2014/main" id="{034647BD-3382-41D8-A49C-2CA3B0A96BB6}"/>
              </a:ext>
            </a:extLst>
          </p:cNvPr>
          <p:cNvSpPr txBox="1"/>
          <p:nvPr/>
        </p:nvSpPr>
        <p:spPr>
          <a:xfrm>
            <a:off x="7004534" y="5436426"/>
            <a:ext cx="2888230" cy="370014"/>
          </a:xfrm>
          <a:prstGeom prst="rect">
            <a:avLst/>
          </a:prstGeom>
        </p:spPr>
        <p:txBody>
          <a:bodyPr wrap="none" anchor="ctr">
            <a:normAutofit/>
          </a:bodyPr>
          <a:lstStyle/>
          <a:p>
            <a:pPr algn="ctr"/>
            <a:r>
              <a:rPr lang="en-US" altLang="zh-CN" b="1" dirty="0"/>
              <a:t>Schema-Level Loss</a:t>
            </a:r>
            <a:endParaRPr lang="zh-CN" altLang="en-US" b="1" dirty="0"/>
          </a:p>
        </p:txBody>
      </p:sp>
      <p:cxnSp>
        <p:nvCxnSpPr>
          <p:cNvPr id="19" name="直接连接符 18">
            <a:extLst>
              <a:ext uri="{FF2B5EF4-FFF2-40B4-BE49-F238E27FC236}">
                <a16:creationId xmlns:a16="http://schemas.microsoft.com/office/drawing/2014/main" id="{9AFEDDC9-3ED5-4CA7-A1EE-C5501E3C11C4}"/>
              </a:ext>
            </a:extLst>
          </p:cNvPr>
          <p:cNvCxnSpPr>
            <a:cxnSpLocks/>
          </p:cNvCxnSpPr>
          <p:nvPr/>
        </p:nvCxnSpPr>
        <p:spPr>
          <a:xfrm flipV="1">
            <a:off x="4855021" y="2525486"/>
            <a:ext cx="0" cy="2755854"/>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825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&amp; Ideas</a:t>
            </a:r>
            <a:endParaRPr lang="zh-CN" altLang="en-US"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04</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550515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4  Summary &amp; Ideas</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0EDD3C69-1C67-3742-9962-F8C283E568B3}"/>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Main challenges of pre-training on KG?</a:t>
            </a:r>
            <a:endParaRPr lang="en-US" altLang="zh-CN" sz="2400" dirty="0">
              <a:solidFill>
                <a:schemeClr val="accent5">
                  <a:lumMod val="50000"/>
                </a:schemeClr>
              </a:solidFill>
            </a:endParaRPr>
          </a:p>
        </p:txBody>
      </p:sp>
      <p:sp>
        <p:nvSpPr>
          <p:cNvPr id="4" name="文本框 3">
            <a:extLst>
              <a:ext uri="{FF2B5EF4-FFF2-40B4-BE49-F238E27FC236}">
                <a16:creationId xmlns:a16="http://schemas.microsoft.com/office/drawing/2014/main" id="{E6244680-CA7C-904E-BDCC-E4BBE587E8B1}"/>
              </a:ext>
            </a:extLst>
          </p:cNvPr>
          <p:cNvSpPr txBox="1"/>
          <p:nvPr/>
        </p:nvSpPr>
        <p:spPr>
          <a:xfrm>
            <a:off x="350421" y="1794512"/>
            <a:ext cx="5861251" cy="4196020"/>
          </a:xfrm>
          <a:prstGeom prst="rect">
            <a:avLst/>
          </a:prstGeom>
          <a:noFill/>
        </p:spPr>
        <p:txBody>
          <a:bodyPr wrap="square" rtlCol="0">
            <a:spAutoFit/>
          </a:bodyPr>
          <a:lstStyle/>
          <a:p>
            <a:pPr marL="342900" indent="-342900">
              <a:lnSpc>
                <a:spcPct val="150000"/>
              </a:lnSpc>
              <a:buFont typeface="+mj-lt"/>
              <a:buAutoNum type="arabicPeriod"/>
            </a:pPr>
            <a:r>
              <a:rPr lang="en-US" altLang="zh-CN" dirty="0"/>
              <a:t>How to distinguish and fully use multiple </a:t>
            </a:r>
            <a:r>
              <a:rPr lang="en-US" altLang="zh-CN" b="1" dirty="0">
                <a:solidFill>
                  <a:srgbClr val="FF0000"/>
                </a:solidFill>
              </a:rPr>
              <a:t>node-, relation-, graph-level </a:t>
            </a:r>
            <a:r>
              <a:rPr lang="en-US" altLang="zh-CN" dirty="0"/>
              <a:t>information in Knowledge graph?</a:t>
            </a:r>
          </a:p>
          <a:p>
            <a:pPr marL="342900" indent="-342900">
              <a:lnSpc>
                <a:spcPct val="150000"/>
              </a:lnSpc>
              <a:buFont typeface="+mj-lt"/>
              <a:buAutoNum type="arabicPeriod"/>
            </a:pPr>
            <a:endParaRPr lang="en-US" altLang="zh-CN" dirty="0"/>
          </a:p>
          <a:p>
            <a:pPr marL="342900" indent="-342900">
              <a:lnSpc>
                <a:spcPct val="150000"/>
              </a:lnSpc>
              <a:buFont typeface="+mj-lt"/>
              <a:buAutoNum type="arabicPeriod"/>
            </a:pPr>
            <a:r>
              <a:rPr lang="en-US" altLang="zh-CN" dirty="0"/>
              <a:t>How to further exploit </a:t>
            </a:r>
            <a:r>
              <a:rPr lang="en-US" altLang="zh-CN" b="1" dirty="0">
                <a:solidFill>
                  <a:srgbClr val="FF0000"/>
                </a:solidFill>
              </a:rPr>
              <a:t>schema and ontology information </a:t>
            </a:r>
            <a:r>
              <a:rPr lang="en-US" altLang="zh-CN" dirty="0"/>
              <a:t>to obtain high order semantic contexts and subgraph structure?</a:t>
            </a:r>
          </a:p>
          <a:p>
            <a:pPr marL="342900" indent="-342900">
              <a:lnSpc>
                <a:spcPct val="150000"/>
              </a:lnSpc>
              <a:buFont typeface="+mj-lt"/>
              <a:buAutoNum type="arabicPeriod"/>
            </a:pPr>
            <a:endParaRPr lang="en-US" altLang="zh-CN" dirty="0"/>
          </a:p>
          <a:p>
            <a:pPr marL="342900" indent="-342900">
              <a:lnSpc>
                <a:spcPct val="150000"/>
              </a:lnSpc>
              <a:buFont typeface="+mj-lt"/>
              <a:buAutoNum type="arabicPeriod"/>
            </a:pPr>
            <a:r>
              <a:rPr lang="en-US" altLang="zh-CN" dirty="0"/>
              <a:t>How to design a </a:t>
            </a:r>
            <a:r>
              <a:rPr lang="en-US" altLang="zh-CN" b="1" dirty="0">
                <a:solidFill>
                  <a:srgbClr val="FF0000"/>
                </a:solidFill>
              </a:rPr>
              <a:t>suitable pretext task </a:t>
            </a:r>
            <a:r>
              <a:rPr lang="en-US" altLang="zh-CN" dirty="0"/>
              <a:t>for pre-training stage?</a:t>
            </a:r>
          </a:p>
        </p:txBody>
      </p:sp>
      <p:sp>
        <p:nvSpPr>
          <p:cNvPr id="6" name="文本框 5">
            <a:extLst>
              <a:ext uri="{FF2B5EF4-FFF2-40B4-BE49-F238E27FC236}">
                <a16:creationId xmlns:a16="http://schemas.microsoft.com/office/drawing/2014/main" id="{3901D69B-13D1-4856-A435-69C724BF7FE2}"/>
              </a:ext>
            </a:extLst>
          </p:cNvPr>
          <p:cNvSpPr txBox="1"/>
          <p:nvPr/>
        </p:nvSpPr>
        <p:spPr>
          <a:xfrm>
            <a:off x="6096000" y="1854380"/>
            <a:ext cx="5861251" cy="4197944"/>
          </a:xfrm>
          <a:prstGeom prst="rect">
            <a:avLst/>
          </a:prstGeom>
          <a:noFill/>
        </p:spPr>
        <p:txBody>
          <a:bodyPr wrap="square" rtlCol="0">
            <a:spAutoFit/>
          </a:bodyPr>
          <a:lstStyle/>
          <a:p>
            <a:pPr marL="342900" indent="-342900">
              <a:lnSpc>
                <a:spcPct val="150000"/>
              </a:lnSpc>
              <a:buFont typeface="+mj-lt"/>
              <a:buAutoNum type="arabicPeriod"/>
            </a:pPr>
            <a:r>
              <a:rPr lang="zh-CN" altLang="en-US" dirty="0"/>
              <a:t>利用基于对比式的预训练</a:t>
            </a:r>
            <a:r>
              <a:rPr lang="en-US" altLang="zh-CN" dirty="0"/>
              <a:t>-</a:t>
            </a:r>
            <a:r>
              <a:rPr lang="zh-CN" altLang="en-US" dirty="0"/>
              <a:t>微调方法，来学习知识图谱中的无结构无标签数据信息。</a:t>
            </a:r>
            <a:endParaRPr lang="en-US" altLang="zh-CN" dirty="0"/>
          </a:p>
          <a:p>
            <a:pPr marL="342900" indent="-342900">
              <a:lnSpc>
                <a:spcPct val="150000"/>
              </a:lnSpc>
              <a:buFont typeface="+mj-lt"/>
              <a:buAutoNum type="arabicPeriod"/>
            </a:pPr>
            <a:endParaRPr lang="en-US" altLang="zh-CN" dirty="0"/>
          </a:p>
          <a:p>
            <a:pPr marL="342900" indent="-342900">
              <a:lnSpc>
                <a:spcPct val="150000"/>
              </a:lnSpc>
              <a:buFont typeface="+mj-lt"/>
              <a:buAutoNum type="arabicPeriod"/>
            </a:pPr>
            <a:r>
              <a:rPr lang="en-US" altLang="zh-CN" dirty="0"/>
              <a:t>KG</a:t>
            </a:r>
            <a:r>
              <a:rPr lang="zh-CN" altLang="en-US" dirty="0"/>
              <a:t>中复杂的结点</a:t>
            </a:r>
            <a:r>
              <a:rPr lang="en-US" altLang="zh-CN" dirty="0"/>
              <a:t>/</a:t>
            </a:r>
            <a:r>
              <a:rPr lang="zh-CN" altLang="en-US" dirty="0"/>
              <a:t>边类型不可忽视，在</a:t>
            </a:r>
            <a:r>
              <a:rPr lang="en-US" altLang="zh-CN" dirty="0"/>
              <a:t>node</a:t>
            </a:r>
            <a:r>
              <a:rPr lang="zh-CN" altLang="en-US" dirty="0"/>
              <a:t>、</a:t>
            </a:r>
            <a:r>
              <a:rPr lang="en-US" altLang="zh-CN" dirty="0"/>
              <a:t>relation</a:t>
            </a:r>
            <a:r>
              <a:rPr lang="zh-CN" altLang="en-US" dirty="0"/>
              <a:t>、</a:t>
            </a:r>
            <a:r>
              <a:rPr lang="en-US" altLang="zh-CN" dirty="0"/>
              <a:t>schema</a:t>
            </a:r>
            <a:r>
              <a:rPr lang="zh-CN" altLang="en-US" dirty="0"/>
              <a:t>层面，捕获</a:t>
            </a:r>
            <a:r>
              <a:rPr lang="en-US" altLang="zh-CN" dirty="0"/>
              <a:t>KG</a:t>
            </a:r>
            <a:r>
              <a:rPr lang="zh-CN" altLang="en-US" dirty="0"/>
              <a:t>中的更复杂的语义和结构上下文关联。</a:t>
            </a:r>
            <a:endParaRPr lang="en-US" altLang="zh-CN" dirty="0"/>
          </a:p>
          <a:p>
            <a:pPr marL="342900" indent="-342900">
              <a:lnSpc>
                <a:spcPct val="150000"/>
              </a:lnSpc>
              <a:buFont typeface="+mj-lt"/>
              <a:buAutoNum type="arabicPeriod"/>
            </a:pPr>
            <a:endParaRPr lang="en-US" altLang="zh-CN" dirty="0"/>
          </a:p>
          <a:p>
            <a:pPr marL="342900" indent="-342900">
              <a:lnSpc>
                <a:spcPct val="150000"/>
              </a:lnSpc>
              <a:buFont typeface="+mj-lt"/>
              <a:buAutoNum type="arabicPeriod"/>
            </a:pPr>
            <a:r>
              <a:rPr lang="zh-CN" altLang="en-US" dirty="0"/>
              <a:t>提出基于</a:t>
            </a:r>
            <a:r>
              <a:rPr lang="en-US" altLang="zh-CN" dirty="0"/>
              <a:t>Intra-</a:t>
            </a:r>
            <a:r>
              <a:rPr lang="zh-CN" altLang="en-US" dirty="0"/>
              <a:t>和</a:t>
            </a:r>
            <a:r>
              <a:rPr lang="en-US" altLang="zh-CN" dirty="0"/>
              <a:t>Inter-subschema</a:t>
            </a:r>
            <a:r>
              <a:rPr lang="zh-CN" altLang="en-US" dirty="0"/>
              <a:t>层面的负采样方法，相比</a:t>
            </a:r>
            <a:r>
              <a:rPr lang="en-US" altLang="zh-CN" dirty="0"/>
              <a:t>meta-path</a:t>
            </a:r>
            <a:r>
              <a:rPr lang="zh-CN" altLang="en-US" dirty="0"/>
              <a:t>和</a:t>
            </a:r>
            <a:r>
              <a:rPr lang="en-US" altLang="zh-CN" dirty="0"/>
              <a:t>meta-graph</a:t>
            </a:r>
            <a:r>
              <a:rPr lang="zh-CN" altLang="en-US" dirty="0"/>
              <a:t>能够更好捕获高阶潜在关联，并且减少了负采样的代价成本。</a:t>
            </a:r>
            <a:endParaRPr lang="en-US" altLang="zh-CN" dirty="0"/>
          </a:p>
        </p:txBody>
      </p:sp>
    </p:spTree>
    <p:extLst>
      <p:ext uri="{BB962C8B-B14F-4D97-AF65-F5344CB8AC3E}">
        <p14:creationId xmlns:p14="http://schemas.microsoft.com/office/powerpoint/2010/main" val="3927030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4  Summary &amp; Ideas</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0EDD3C69-1C67-3742-9962-F8C283E568B3}"/>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Exploiting sub-schema to capture all-level information.</a:t>
            </a:r>
            <a:endParaRPr lang="en-US" altLang="zh-CN" sz="2400" dirty="0">
              <a:solidFill>
                <a:schemeClr val="accent5">
                  <a:lumMod val="50000"/>
                </a:schemeClr>
              </a:solidFill>
            </a:endParaRPr>
          </a:p>
        </p:txBody>
      </p:sp>
      <p:pic>
        <p:nvPicPr>
          <p:cNvPr id="6" name="图片 5">
            <a:extLst>
              <a:ext uri="{FF2B5EF4-FFF2-40B4-BE49-F238E27FC236}">
                <a16:creationId xmlns:a16="http://schemas.microsoft.com/office/drawing/2014/main" id="{440F267F-24F2-F149-A2FC-C88BF756B3F2}"/>
              </a:ext>
            </a:extLst>
          </p:cNvPr>
          <p:cNvPicPr>
            <a:picLocks noChangeAspect="1"/>
          </p:cNvPicPr>
          <p:nvPr/>
        </p:nvPicPr>
        <p:blipFill>
          <a:blip r:embed="rId3"/>
          <a:stretch>
            <a:fillRect/>
          </a:stretch>
        </p:blipFill>
        <p:spPr>
          <a:xfrm>
            <a:off x="3575047" y="3921304"/>
            <a:ext cx="2840994" cy="2904836"/>
          </a:xfrm>
          <a:prstGeom prst="rect">
            <a:avLst/>
          </a:prstGeom>
        </p:spPr>
      </p:pic>
      <p:sp>
        <p:nvSpPr>
          <p:cNvPr id="10" name="文本框 9">
            <a:extLst>
              <a:ext uri="{FF2B5EF4-FFF2-40B4-BE49-F238E27FC236}">
                <a16:creationId xmlns:a16="http://schemas.microsoft.com/office/drawing/2014/main" id="{D960C243-7A98-0F43-89A1-9AEBFB107ECD}"/>
              </a:ext>
            </a:extLst>
          </p:cNvPr>
          <p:cNvSpPr txBox="1"/>
          <p:nvPr/>
        </p:nvSpPr>
        <p:spPr>
          <a:xfrm>
            <a:off x="242961" y="1362435"/>
            <a:ext cx="6930490" cy="2534027"/>
          </a:xfrm>
          <a:prstGeom prst="rect">
            <a:avLst/>
          </a:prstGeom>
          <a:noFill/>
        </p:spPr>
        <p:txBody>
          <a:bodyPr wrap="square">
            <a:spAutoFit/>
          </a:bodyPr>
          <a:lstStyle/>
          <a:p>
            <a:pPr marL="342900" indent="-342900">
              <a:lnSpc>
                <a:spcPct val="150000"/>
              </a:lnSpc>
              <a:buFont typeface="+mj-lt"/>
              <a:buAutoNum type="arabicPeriod"/>
            </a:pPr>
            <a:r>
              <a:rPr lang="en-US" altLang="zh-CN" dirty="0"/>
              <a:t>﻿﻿</a:t>
            </a:r>
            <a:r>
              <a:rPr lang="en-US" altLang="zh-CN" b="1" dirty="0"/>
              <a:t>Meta-paths</a:t>
            </a:r>
            <a:r>
              <a:rPr lang="en-US" altLang="zh-CN" dirty="0"/>
              <a:t> are </a:t>
            </a:r>
            <a:r>
              <a:rPr lang="en-US" altLang="zh-CN" dirty="0">
                <a:solidFill>
                  <a:srgbClr val="FF0000"/>
                </a:solidFill>
              </a:rPr>
              <a:t>limited to express </a:t>
            </a:r>
            <a:r>
              <a:rPr lang="en-US" altLang="zh-CN" dirty="0"/>
              <a:t>more complex high-order structures, due to its path-only structure.</a:t>
            </a:r>
          </a:p>
          <a:p>
            <a:pPr marL="342900" indent="-342900">
              <a:lnSpc>
                <a:spcPct val="150000"/>
              </a:lnSpc>
              <a:buFont typeface="+mj-lt"/>
              <a:buAutoNum type="arabicPeriod"/>
            </a:pPr>
            <a:r>
              <a:rPr lang="en-US" altLang="zh-CN" dirty="0"/>
              <a:t>It is </a:t>
            </a:r>
            <a:r>
              <a:rPr lang="en-US" altLang="zh-CN" dirty="0">
                <a:solidFill>
                  <a:srgbClr val="FF0000"/>
                </a:solidFill>
              </a:rPr>
              <a:t>intractable to find all instances </a:t>
            </a:r>
            <a:r>
              <a:rPr lang="en-US" altLang="zh-CN" dirty="0"/>
              <a:t>especially when the </a:t>
            </a:r>
            <a:r>
              <a:rPr lang="en-US" altLang="zh-CN" b="1" dirty="0"/>
              <a:t>meta-graph or motif </a:t>
            </a:r>
            <a:r>
              <a:rPr lang="en-US" altLang="zh-CN" dirty="0"/>
              <a:t>is large.</a:t>
            </a:r>
          </a:p>
          <a:p>
            <a:pPr marL="342900" indent="-342900">
              <a:lnSpc>
                <a:spcPct val="150000"/>
              </a:lnSpc>
              <a:buFont typeface="+mj-lt"/>
              <a:buAutoNum type="arabicPeriod"/>
            </a:pPr>
            <a:r>
              <a:rPr lang="en-US" altLang="zh-CN" dirty="0"/>
              <a:t>Large-scale knowledge graph may have a </a:t>
            </a:r>
            <a:r>
              <a:rPr lang="en-US" altLang="zh-CN" dirty="0">
                <a:solidFill>
                  <a:srgbClr val="FF0000"/>
                </a:solidFill>
              </a:rPr>
              <a:t>large-scale schema</a:t>
            </a:r>
            <a:r>
              <a:rPr lang="en-US" altLang="zh-CN" dirty="0"/>
              <a:t>, thus </a:t>
            </a:r>
            <a:r>
              <a:rPr lang="en-US" altLang="zh-CN" b="1" dirty="0"/>
              <a:t>the number </a:t>
            </a:r>
            <a:r>
              <a:rPr lang="en-US" altLang="zh-CN" dirty="0"/>
              <a:t>of nodes a schema can reach </a:t>
            </a:r>
            <a:r>
              <a:rPr lang="en-US" altLang="zh-CN" b="1" dirty="0"/>
              <a:t>is too large</a:t>
            </a:r>
            <a:r>
              <a:rPr lang="en-US" altLang="zh-CN" dirty="0"/>
              <a:t>.</a:t>
            </a:r>
          </a:p>
        </p:txBody>
      </p:sp>
      <p:sp>
        <p:nvSpPr>
          <p:cNvPr id="11" name="iŝľïďè">
            <a:extLst>
              <a:ext uri="{FF2B5EF4-FFF2-40B4-BE49-F238E27FC236}">
                <a16:creationId xmlns:a16="http://schemas.microsoft.com/office/drawing/2014/main" id="{F71A9CFB-3C37-7A4B-A8C4-F693B332C191}"/>
              </a:ext>
            </a:extLst>
          </p:cNvPr>
          <p:cNvSpPr txBox="1"/>
          <p:nvPr/>
        </p:nvSpPr>
        <p:spPr>
          <a:xfrm>
            <a:off x="419634" y="5234795"/>
            <a:ext cx="2766159" cy="370014"/>
          </a:xfrm>
          <a:prstGeom prst="rect">
            <a:avLst/>
          </a:prstGeom>
        </p:spPr>
        <p:txBody>
          <a:bodyPr wrap="none" anchor="ctr">
            <a:normAutofit/>
          </a:bodyPr>
          <a:lstStyle/>
          <a:p>
            <a:pPr algn="ctr"/>
            <a:r>
              <a:rPr lang="en-US" altLang="zh-CN" b="1" dirty="0"/>
              <a:t>Sub-schema instance</a:t>
            </a:r>
            <a:endParaRPr lang="zh-CN" altLang="en-US" b="1" dirty="0"/>
          </a:p>
        </p:txBody>
      </p:sp>
      <p:pic>
        <p:nvPicPr>
          <p:cNvPr id="3" name="图片 2">
            <a:extLst>
              <a:ext uri="{FF2B5EF4-FFF2-40B4-BE49-F238E27FC236}">
                <a16:creationId xmlns:a16="http://schemas.microsoft.com/office/drawing/2014/main" id="{CF0DC117-409A-7647-A3C9-404482E04B50}"/>
              </a:ext>
            </a:extLst>
          </p:cNvPr>
          <p:cNvPicPr>
            <a:picLocks noChangeAspect="1"/>
          </p:cNvPicPr>
          <p:nvPr/>
        </p:nvPicPr>
        <p:blipFill>
          <a:blip r:embed="rId4"/>
          <a:stretch>
            <a:fillRect/>
          </a:stretch>
        </p:blipFill>
        <p:spPr>
          <a:xfrm>
            <a:off x="7064372" y="1231245"/>
            <a:ext cx="5058410" cy="3495574"/>
          </a:xfrm>
          <a:prstGeom prst="rect">
            <a:avLst/>
          </a:prstGeom>
        </p:spPr>
      </p:pic>
    </p:spTree>
    <p:extLst>
      <p:ext uri="{BB962C8B-B14F-4D97-AF65-F5344CB8AC3E}">
        <p14:creationId xmlns:p14="http://schemas.microsoft.com/office/powerpoint/2010/main" val="3140154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4  Summary &amp; Ideas</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0EDD3C69-1C67-3742-9962-F8C283E568B3}"/>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How to select positive &amp; negative samples on KG?</a:t>
            </a:r>
            <a:endParaRPr lang="en-US" altLang="zh-CN" sz="2400" dirty="0">
              <a:solidFill>
                <a:schemeClr val="accent5">
                  <a:lumMod val="50000"/>
                </a:schemeClr>
              </a:solidFill>
            </a:endParaRPr>
          </a:p>
        </p:txBody>
      </p:sp>
      <p:sp>
        <p:nvSpPr>
          <p:cNvPr id="20" name="iŝľïďè">
            <a:extLst>
              <a:ext uri="{FF2B5EF4-FFF2-40B4-BE49-F238E27FC236}">
                <a16:creationId xmlns:a16="http://schemas.microsoft.com/office/drawing/2014/main" id="{482E5649-F973-4044-99A1-A1D9A9366AE9}"/>
              </a:ext>
            </a:extLst>
          </p:cNvPr>
          <p:cNvSpPr txBox="1"/>
          <p:nvPr/>
        </p:nvSpPr>
        <p:spPr>
          <a:xfrm>
            <a:off x="350421" y="1613009"/>
            <a:ext cx="3817542" cy="370014"/>
          </a:xfrm>
          <a:prstGeom prst="rect">
            <a:avLst/>
          </a:prstGeom>
        </p:spPr>
        <p:txBody>
          <a:bodyPr wrap="none" anchor="ctr">
            <a:normAutofit/>
          </a:bodyPr>
          <a:lstStyle/>
          <a:p>
            <a:pPr algn="ctr"/>
            <a:r>
              <a:rPr lang="en-US" altLang="zh-CN" b="1" dirty="0"/>
              <a:t>Intra-subschema view sampling:</a:t>
            </a:r>
            <a:endParaRPr lang="zh-CN" altLang="en-US" b="1" dirty="0"/>
          </a:p>
        </p:txBody>
      </p:sp>
      <p:pic>
        <p:nvPicPr>
          <p:cNvPr id="7" name="图片 6">
            <a:extLst>
              <a:ext uri="{FF2B5EF4-FFF2-40B4-BE49-F238E27FC236}">
                <a16:creationId xmlns:a16="http://schemas.microsoft.com/office/drawing/2014/main" id="{FFD12CC4-C5BE-F444-98D9-FD9A7F782378}"/>
              </a:ext>
            </a:extLst>
          </p:cNvPr>
          <p:cNvPicPr>
            <a:picLocks noChangeAspect="1"/>
          </p:cNvPicPr>
          <p:nvPr/>
        </p:nvPicPr>
        <p:blipFill>
          <a:blip r:embed="rId3"/>
          <a:stretch>
            <a:fillRect/>
          </a:stretch>
        </p:blipFill>
        <p:spPr>
          <a:xfrm>
            <a:off x="6687425" y="1666456"/>
            <a:ext cx="5337998" cy="4445356"/>
          </a:xfrm>
          <a:prstGeom prst="rect">
            <a:avLst/>
          </a:prstGeom>
        </p:spPr>
      </p:pic>
      <p:sp>
        <p:nvSpPr>
          <p:cNvPr id="8" name="文本框 7">
            <a:extLst>
              <a:ext uri="{FF2B5EF4-FFF2-40B4-BE49-F238E27FC236}">
                <a16:creationId xmlns:a16="http://schemas.microsoft.com/office/drawing/2014/main" id="{81A6B88B-F083-8845-A63D-01EAAFDAD87F}"/>
              </a:ext>
            </a:extLst>
          </p:cNvPr>
          <p:cNvSpPr txBox="1"/>
          <p:nvPr/>
        </p:nvSpPr>
        <p:spPr>
          <a:xfrm>
            <a:off x="414521" y="2058346"/>
            <a:ext cx="6097772" cy="1703030"/>
          </a:xfrm>
          <a:prstGeom prst="rect">
            <a:avLst/>
          </a:prstGeom>
          <a:noFill/>
        </p:spPr>
        <p:txBody>
          <a:bodyPr wrap="square">
            <a:spAutoFit/>
          </a:bodyPr>
          <a:lstStyle/>
          <a:p>
            <a:pPr marL="342900" indent="-342900">
              <a:lnSpc>
                <a:spcPct val="150000"/>
              </a:lnSpc>
              <a:buFont typeface="+mj-lt"/>
              <a:buAutoNum type="arabicPeriod"/>
            </a:pPr>
            <a:r>
              <a:rPr lang="en-US" altLang="zh-CN" dirty="0"/>
              <a:t>Model the relation between center node and </a:t>
            </a:r>
            <a:r>
              <a:rPr lang="en-US" altLang="zh-CN" b="1" dirty="0">
                <a:solidFill>
                  <a:srgbClr val="FF0000"/>
                </a:solidFill>
              </a:rPr>
              <a:t>context nodes</a:t>
            </a:r>
            <a:r>
              <a:rPr lang="en-US" altLang="zh-CN" dirty="0"/>
              <a:t>.﻿﻿</a:t>
            </a:r>
          </a:p>
          <a:p>
            <a:pPr marL="342900" indent="-342900">
              <a:lnSpc>
                <a:spcPct val="150000"/>
              </a:lnSpc>
              <a:buFont typeface="+mj-lt"/>
              <a:buAutoNum type="arabicPeriod"/>
            </a:pPr>
            <a:r>
              <a:rPr lang="en-US" altLang="zh-CN" dirty="0"/>
              <a:t>To preserve high-order semantic contexts and subgraph structure.</a:t>
            </a:r>
          </a:p>
        </p:txBody>
      </p:sp>
      <p:sp>
        <p:nvSpPr>
          <p:cNvPr id="10" name="iŝľïďè">
            <a:extLst>
              <a:ext uri="{FF2B5EF4-FFF2-40B4-BE49-F238E27FC236}">
                <a16:creationId xmlns:a16="http://schemas.microsoft.com/office/drawing/2014/main" id="{DF2F2B48-9559-DB47-AC59-48D7CA2933AF}"/>
              </a:ext>
            </a:extLst>
          </p:cNvPr>
          <p:cNvSpPr txBox="1"/>
          <p:nvPr/>
        </p:nvSpPr>
        <p:spPr>
          <a:xfrm>
            <a:off x="414521" y="3889134"/>
            <a:ext cx="3817542" cy="370014"/>
          </a:xfrm>
          <a:prstGeom prst="rect">
            <a:avLst/>
          </a:prstGeom>
        </p:spPr>
        <p:txBody>
          <a:bodyPr wrap="none" anchor="ctr">
            <a:normAutofit/>
          </a:bodyPr>
          <a:lstStyle/>
          <a:p>
            <a:r>
              <a:rPr lang="en-US" altLang="zh-CN" b="1" dirty="0"/>
              <a:t>Drawback:</a:t>
            </a:r>
            <a:endParaRPr lang="zh-CN" altLang="en-US" b="1" dirty="0"/>
          </a:p>
        </p:txBody>
      </p:sp>
      <p:pic>
        <p:nvPicPr>
          <p:cNvPr id="12" name="图片 11">
            <a:extLst>
              <a:ext uri="{FF2B5EF4-FFF2-40B4-BE49-F238E27FC236}">
                <a16:creationId xmlns:a16="http://schemas.microsoft.com/office/drawing/2014/main" id="{6F6FAD16-D04C-F941-974B-5B0D360822BA}"/>
              </a:ext>
            </a:extLst>
          </p:cNvPr>
          <p:cNvPicPr>
            <a:picLocks noChangeAspect="1"/>
          </p:cNvPicPr>
          <p:nvPr/>
        </p:nvPicPr>
        <p:blipFill>
          <a:blip r:embed="rId4"/>
          <a:stretch>
            <a:fillRect/>
          </a:stretch>
        </p:blipFill>
        <p:spPr>
          <a:xfrm>
            <a:off x="2785729" y="3808051"/>
            <a:ext cx="3235695" cy="2867468"/>
          </a:xfrm>
          <a:prstGeom prst="rect">
            <a:avLst/>
          </a:prstGeom>
        </p:spPr>
      </p:pic>
    </p:spTree>
    <p:extLst>
      <p:ext uri="{BB962C8B-B14F-4D97-AF65-F5344CB8AC3E}">
        <p14:creationId xmlns:p14="http://schemas.microsoft.com/office/powerpoint/2010/main" val="3161690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4  Summary &amp; Ideas</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0EDD3C69-1C67-3742-9962-F8C283E568B3}"/>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How to select positive &amp; negative samples on KG?</a:t>
            </a:r>
            <a:endParaRPr lang="en-US" altLang="zh-CN" sz="2400" dirty="0">
              <a:solidFill>
                <a:schemeClr val="accent5">
                  <a:lumMod val="50000"/>
                </a:schemeClr>
              </a:solidFill>
            </a:endParaRPr>
          </a:p>
        </p:txBody>
      </p:sp>
      <p:pic>
        <p:nvPicPr>
          <p:cNvPr id="9" name="图片 8">
            <a:extLst>
              <a:ext uri="{FF2B5EF4-FFF2-40B4-BE49-F238E27FC236}">
                <a16:creationId xmlns:a16="http://schemas.microsoft.com/office/drawing/2014/main" id="{5B29BC81-E998-3C4B-89AE-FE63172B207A}"/>
              </a:ext>
            </a:extLst>
          </p:cNvPr>
          <p:cNvPicPr>
            <a:picLocks noChangeAspect="1"/>
          </p:cNvPicPr>
          <p:nvPr/>
        </p:nvPicPr>
        <p:blipFill>
          <a:blip r:embed="rId3"/>
          <a:stretch>
            <a:fillRect/>
          </a:stretch>
        </p:blipFill>
        <p:spPr>
          <a:xfrm>
            <a:off x="6638537" y="1352731"/>
            <a:ext cx="4978146" cy="4986670"/>
          </a:xfrm>
          <a:prstGeom prst="rect">
            <a:avLst/>
          </a:prstGeom>
        </p:spPr>
      </p:pic>
      <p:sp>
        <p:nvSpPr>
          <p:cNvPr id="20" name="iŝľïďè">
            <a:extLst>
              <a:ext uri="{FF2B5EF4-FFF2-40B4-BE49-F238E27FC236}">
                <a16:creationId xmlns:a16="http://schemas.microsoft.com/office/drawing/2014/main" id="{482E5649-F973-4044-99A1-A1D9A9366AE9}"/>
              </a:ext>
            </a:extLst>
          </p:cNvPr>
          <p:cNvSpPr txBox="1"/>
          <p:nvPr/>
        </p:nvSpPr>
        <p:spPr>
          <a:xfrm>
            <a:off x="350421" y="1780607"/>
            <a:ext cx="3817542" cy="370014"/>
          </a:xfrm>
          <a:prstGeom prst="rect">
            <a:avLst/>
          </a:prstGeom>
        </p:spPr>
        <p:txBody>
          <a:bodyPr wrap="none" anchor="ctr">
            <a:normAutofit/>
          </a:bodyPr>
          <a:lstStyle/>
          <a:p>
            <a:pPr algn="ctr"/>
            <a:r>
              <a:rPr lang="en-US" altLang="zh-CN" b="1" dirty="0"/>
              <a:t>Inter-subschema view sampling:</a:t>
            </a:r>
            <a:endParaRPr lang="zh-CN" altLang="en-US" b="1" dirty="0"/>
          </a:p>
        </p:txBody>
      </p:sp>
      <p:sp>
        <p:nvSpPr>
          <p:cNvPr id="21" name="文本框 20">
            <a:extLst>
              <a:ext uri="{FF2B5EF4-FFF2-40B4-BE49-F238E27FC236}">
                <a16:creationId xmlns:a16="http://schemas.microsoft.com/office/drawing/2014/main" id="{93849842-979E-7545-934B-5AE7B18C6F42}"/>
              </a:ext>
            </a:extLst>
          </p:cNvPr>
          <p:cNvSpPr txBox="1"/>
          <p:nvPr/>
        </p:nvSpPr>
        <p:spPr>
          <a:xfrm>
            <a:off x="424849" y="2462382"/>
            <a:ext cx="6097772" cy="2118529"/>
          </a:xfrm>
          <a:prstGeom prst="rect">
            <a:avLst/>
          </a:prstGeom>
          <a:noFill/>
        </p:spPr>
        <p:txBody>
          <a:bodyPr wrap="square">
            <a:spAutoFit/>
          </a:bodyPr>
          <a:lstStyle/>
          <a:p>
            <a:pPr marL="342900" indent="-342900">
              <a:lnSpc>
                <a:spcPct val="150000"/>
              </a:lnSpc>
              <a:buFont typeface="+mj-lt"/>
              <a:buAutoNum type="arabicPeriod"/>
            </a:pPr>
            <a:r>
              <a:rPr lang="zh-CN" altLang="en-US" dirty="0"/>
              <a:t>同一</a:t>
            </a:r>
            <a:r>
              <a:rPr lang="en-US" altLang="zh-CN" dirty="0"/>
              <a:t>sub-schema</a:t>
            </a:r>
            <a:r>
              <a:rPr lang="zh-CN" altLang="en-US" dirty="0"/>
              <a:t>下，不同</a:t>
            </a:r>
            <a:r>
              <a:rPr lang="en-US" altLang="zh-CN" dirty="0"/>
              <a:t>target node</a:t>
            </a:r>
            <a:r>
              <a:rPr lang="zh-CN" altLang="en-US" dirty="0"/>
              <a:t>可能会对应相同的</a:t>
            </a:r>
            <a:r>
              <a:rPr lang="en-US" altLang="zh-CN" dirty="0"/>
              <a:t>context</a:t>
            </a:r>
            <a:r>
              <a:rPr lang="zh-CN" altLang="en-US" dirty="0"/>
              <a:t> </a:t>
            </a:r>
            <a:r>
              <a:rPr lang="en-US" altLang="zh-CN" dirty="0"/>
              <a:t>nodes</a:t>
            </a:r>
            <a:r>
              <a:rPr lang="zh-CN" altLang="en-US" dirty="0"/>
              <a:t>，从而具有相同的正负样本。</a:t>
            </a:r>
            <a:endParaRPr lang="en-US" altLang="zh-CN" dirty="0"/>
          </a:p>
          <a:p>
            <a:pPr marL="342900" indent="-342900">
              <a:lnSpc>
                <a:spcPct val="150000"/>
              </a:lnSpc>
              <a:buFont typeface="+mj-lt"/>
              <a:buAutoNum type="arabicPeriod"/>
            </a:pPr>
            <a:r>
              <a:rPr lang="zh-CN" altLang="en-US" dirty="0"/>
              <a:t>两个不同的</a:t>
            </a:r>
            <a:r>
              <a:rPr lang="en-US" altLang="zh-CN" dirty="0"/>
              <a:t>sub-schema</a:t>
            </a:r>
            <a:r>
              <a:rPr lang="zh-CN" altLang="en-US" dirty="0"/>
              <a:t> </a:t>
            </a:r>
            <a:r>
              <a:rPr lang="en-US" altLang="zh-CN" dirty="0"/>
              <a:t>instance</a:t>
            </a:r>
            <a:r>
              <a:rPr lang="zh-CN" altLang="en-US" dirty="0"/>
              <a:t>，在</a:t>
            </a:r>
            <a:r>
              <a:rPr lang="en-US" altLang="zh-CN" dirty="0"/>
              <a:t>ontology</a:t>
            </a:r>
            <a:r>
              <a:rPr lang="zh-CN" altLang="en-US" dirty="0"/>
              <a:t>层面上具有</a:t>
            </a:r>
            <a:r>
              <a:rPr lang="en-US" altLang="zh-CN" dirty="0"/>
              <a:t>further high-order connection</a:t>
            </a:r>
            <a:r>
              <a:rPr lang="zh-CN" altLang="en-US" dirty="0"/>
              <a:t>，以捕获更丰富的高阶层次结构。</a:t>
            </a:r>
            <a:endParaRPr lang="en-US" altLang="zh-CN" dirty="0"/>
          </a:p>
        </p:txBody>
      </p:sp>
    </p:spTree>
    <p:extLst>
      <p:ext uri="{BB962C8B-B14F-4D97-AF65-F5344CB8AC3E}">
        <p14:creationId xmlns:p14="http://schemas.microsoft.com/office/powerpoint/2010/main" val="58408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4  Summary &amp; Ideas</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0EDD3C69-1C67-3742-9962-F8C283E568B3}"/>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How to select positive &amp; negative samples on KG?</a:t>
            </a:r>
            <a:endParaRPr lang="en-US" altLang="zh-CN" sz="2400" dirty="0">
              <a:solidFill>
                <a:schemeClr val="accent5">
                  <a:lumMod val="50000"/>
                </a:schemeClr>
              </a:solidFill>
            </a:endParaRPr>
          </a:p>
        </p:txBody>
      </p:sp>
      <p:sp>
        <p:nvSpPr>
          <p:cNvPr id="20" name="iŝľïďè">
            <a:extLst>
              <a:ext uri="{FF2B5EF4-FFF2-40B4-BE49-F238E27FC236}">
                <a16:creationId xmlns:a16="http://schemas.microsoft.com/office/drawing/2014/main" id="{482E5649-F973-4044-99A1-A1D9A9366AE9}"/>
              </a:ext>
            </a:extLst>
          </p:cNvPr>
          <p:cNvSpPr txBox="1"/>
          <p:nvPr/>
        </p:nvSpPr>
        <p:spPr>
          <a:xfrm>
            <a:off x="552439" y="1684914"/>
            <a:ext cx="3817542" cy="370014"/>
          </a:xfrm>
          <a:prstGeom prst="rect">
            <a:avLst/>
          </a:prstGeom>
        </p:spPr>
        <p:txBody>
          <a:bodyPr wrap="none" anchor="ctr">
            <a:normAutofit/>
          </a:bodyPr>
          <a:lstStyle/>
          <a:p>
            <a:r>
              <a:rPr lang="en-US" altLang="zh-CN" b="1" dirty="0"/>
              <a:t>Node-level sampling:</a:t>
            </a:r>
            <a:endParaRPr lang="zh-CN" altLang="en-US" b="1" dirty="0"/>
          </a:p>
        </p:txBody>
      </p:sp>
      <p:pic>
        <p:nvPicPr>
          <p:cNvPr id="8" name="图片 7">
            <a:extLst>
              <a:ext uri="{FF2B5EF4-FFF2-40B4-BE49-F238E27FC236}">
                <a16:creationId xmlns:a16="http://schemas.microsoft.com/office/drawing/2014/main" id="{3A9A1D55-0ACD-7240-A9E6-AE2356D754F7}"/>
              </a:ext>
            </a:extLst>
          </p:cNvPr>
          <p:cNvPicPr>
            <a:picLocks noChangeAspect="1"/>
          </p:cNvPicPr>
          <p:nvPr/>
        </p:nvPicPr>
        <p:blipFill>
          <a:blip r:embed="rId3"/>
          <a:stretch>
            <a:fillRect/>
          </a:stretch>
        </p:blipFill>
        <p:spPr>
          <a:xfrm>
            <a:off x="865047" y="2266771"/>
            <a:ext cx="5656977" cy="359753"/>
          </a:xfrm>
          <a:prstGeom prst="rect">
            <a:avLst/>
          </a:prstGeom>
        </p:spPr>
      </p:pic>
      <p:pic>
        <p:nvPicPr>
          <p:cNvPr id="10" name="图片 9">
            <a:extLst>
              <a:ext uri="{FF2B5EF4-FFF2-40B4-BE49-F238E27FC236}">
                <a16:creationId xmlns:a16="http://schemas.microsoft.com/office/drawing/2014/main" id="{EC6385B3-0418-054B-8F1D-3F2981DE8733}"/>
              </a:ext>
            </a:extLst>
          </p:cNvPr>
          <p:cNvPicPr>
            <a:picLocks noChangeAspect="1"/>
          </p:cNvPicPr>
          <p:nvPr/>
        </p:nvPicPr>
        <p:blipFill>
          <a:blip r:embed="rId4"/>
          <a:stretch>
            <a:fillRect/>
          </a:stretch>
        </p:blipFill>
        <p:spPr>
          <a:xfrm>
            <a:off x="865047" y="2838367"/>
            <a:ext cx="5803983" cy="833216"/>
          </a:xfrm>
          <a:prstGeom prst="rect">
            <a:avLst/>
          </a:prstGeom>
        </p:spPr>
      </p:pic>
      <p:sp>
        <p:nvSpPr>
          <p:cNvPr id="11" name="iŝľïďè">
            <a:extLst>
              <a:ext uri="{FF2B5EF4-FFF2-40B4-BE49-F238E27FC236}">
                <a16:creationId xmlns:a16="http://schemas.microsoft.com/office/drawing/2014/main" id="{79B4ED20-4772-ED43-BF6B-C596407EAB3E}"/>
              </a:ext>
            </a:extLst>
          </p:cNvPr>
          <p:cNvSpPr txBox="1"/>
          <p:nvPr/>
        </p:nvSpPr>
        <p:spPr>
          <a:xfrm>
            <a:off x="552439" y="3959325"/>
            <a:ext cx="3817542" cy="370014"/>
          </a:xfrm>
          <a:prstGeom prst="rect">
            <a:avLst/>
          </a:prstGeom>
        </p:spPr>
        <p:txBody>
          <a:bodyPr wrap="none" anchor="ctr">
            <a:normAutofit/>
          </a:bodyPr>
          <a:lstStyle/>
          <a:p>
            <a:r>
              <a:rPr lang="en-US" altLang="zh-CN" b="1" dirty="0"/>
              <a:t>Relation-level sampling:</a:t>
            </a:r>
            <a:endParaRPr lang="zh-CN" altLang="en-US" b="1" dirty="0"/>
          </a:p>
        </p:txBody>
      </p:sp>
      <p:pic>
        <p:nvPicPr>
          <p:cNvPr id="12" name="图片 11">
            <a:extLst>
              <a:ext uri="{FF2B5EF4-FFF2-40B4-BE49-F238E27FC236}">
                <a16:creationId xmlns:a16="http://schemas.microsoft.com/office/drawing/2014/main" id="{1777798C-F90A-5844-B45F-D8074015269D}"/>
              </a:ext>
            </a:extLst>
          </p:cNvPr>
          <p:cNvPicPr>
            <a:picLocks noChangeAspect="1"/>
          </p:cNvPicPr>
          <p:nvPr/>
        </p:nvPicPr>
        <p:blipFill>
          <a:blip r:embed="rId5"/>
          <a:stretch>
            <a:fillRect/>
          </a:stretch>
        </p:blipFill>
        <p:spPr>
          <a:xfrm>
            <a:off x="865047" y="4617081"/>
            <a:ext cx="5675714" cy="452782"/>
          </a:xfrm>
          <a:prstGeom prst="rect">
            <a:avLst/>
          </a:prstGeom>
        </p:spPr>
      </p:pic>
      <p:pic>
        <p:nvPicPr>
          <p:cNvPr id="14" name="图片 13">
            <a:extLst>
              <a:ext uri="{FF2B5EF4-FFF2-40B4-BE49-F238E27FC236}">
                <a16:creationId xmlns:a16="http://schemas.microsoft.com/office/drawing/2014/main" id="{D47CE6C1-945F-9541-B8F8-522A21E4CFC9}"/>
              </a:ext>
            </a:extLst>
          </p:cNvPr>
          <p:cNvPicPr>
            <a:picLocks noChangeAspect="1"/>
          </p:cNvPicPr>
          <p:nvPr/>
        </p:nvPicPr>
        <p:blipFill>
          <a:blip r:embed="rId6"/>
          <a:stretch>
            <a:fillRect/>
          </a:stretch>
        </p:blipFill>
        <p:spPr>
          <a:xfrm>
            <a:off x="2686684" y="5273351"/>
            <a:ext cx="1790855" cy="419136"/>
          </a:xfrm>
          <a:prstGeom prst="rect">
            <a:avLst/>
          </a:prstGeom>
        </p:spPr>
      </p:pic>
    </p:spTree>
    <p:extLst>
      <p:ext uri="{BB962C8B-B14F-4D97-AF65-F5344CB8AC3E}">
        <p14:creationId xmlns:p14="http://schemas.microsoft.com/office/powerpoint/2010/main" val="2089903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6207126" y="2127252"/>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F408655-7B16-4C36-8089-D73A62DE8A3B}"/>
              </a:ext>
            </a:extLst>
          </p:cNvPr>
          <p:cNvCxnSpPr>
            <a:cxnSpLocks/>
          </p:cNvCxnSpPr>
          <p:nvPr/>
        </p:nvCxnSpPr>
        <p:spPr>
          <a:xfrm>
            <a:off x="6207126" y="4112630"/>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标题 17">
            <a:extLst>
              <a:ext uri="{FF2B5EF4-FFF2-40B4-BE49-F238E27FC236}">
                <a16:creationId xmlns:a16="http://schemas.microsoft.com/office/drawing/2014/main" id="{AEA2DDAA-D536-438C-9DC8-1BF8C786F092}"/>
              </a:ext>
            </a:extLst>
          </p:cNvPr>
          <p:cNvSpPr txBox="1">
            <a:spLocks/>
          </p:cNvSpPr>
          <p:nvPr/>
        </p:nvSpPr>
        <p:spPr>
          <a:xfrm>
            <a:off x="6993426" y="5619698"/>
            <a:ext cx="1923964" cy="571634"/>
          </a:xfrm>
          <a:prstGeom prst="rect">
            <a:avLst/>
          </a:prstGeom>
        </p:spPr>
        <p:txBody>
          <a:bodyPr vert="horz" lIns="91440" tIns="45720" rIns="91440" bIns="45720" rtlCol="0" anchor="ctr">
            <a:normAutofit/>
          </a:bodyPr>
          <a:lstStyle>
            <a:lvl1pPr algn="r" defTabSz="914354"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zh-CN" altLang="en-US" sz="1800" dirty="0"/>
              <a:t>汇报人：彭淼</a:t>
            </a:r>
          </a:p>
        </p:txBody>
      </p:sp>
      <p:sp>
        <p:nvSpPr>
          <p:cNvPr id="12" name="标题 17">
            <a:extLst>
              <a:ext uri="{FF2B5EF4-FFF2-40B4-BE49-F238E27FC236}">
                <a16:creationId xmlns:a16="http://schemas.microsoft.com/office/drawing/2014/main" id="{A81C3FBD-6D1D-460B-9188-1BCC845418E3}"/>
              </a:ext>
            </a:extLst>
          </p:cNvPr>
          <p:cNvSpPr txBox="1">
            <a:spLocks/>
          </p:cNvSpPr>
          <p:nvPr/>
        </p:nvSpPr>
        <p:spPr>
          <a:xfrm>
            <a:off x="9637356" y="5619698"/>
            <a:ext cx="2333626" cy="571634"/>
          </a:xfrm>
          <a:prstGeom prst="rect">
            <a:avLst/>
          </a:prstGeom>
        </p:spPr>
        <p:txBody>
          <a:bodyPr vert="horz" lIns="91440" tIns="45720" rIns="91440" bIns="45720" rtlCol="0" anchor="ctr">
            <a:normAutofit/>
          </a:bodyPr>
          <a:lstStyle>
            <a:lvl1pPr algn="r" defTabSz="914354"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zh-CN" altLang="en-US" sz="1800" dirty="0"/>
              <a:t>日期：</a:t>
            </a:r>
            <a:r>
              <a:rPr lang="en-US" altLang="zh-CN" sz="1800" dirty="0"/>
              <a:t>2021.12.08</a:t>
            </a:r>
            <a:endParaRPr lang="zh-CN" altLang="en-US" sz="1800" dirty="0"/>
          </a:p>
        </p:txBody>
      </p:sp>
      <p:sp>
        <p:nvSpPr>
          <p:cNvPr id="16" name="标题 1">
            <a:extLst>
              <a:ext uri="{FF2B5EF4-FFF2-40B4-BE49-F238E27FC236}">
                <a16:creationId xmlns:a16="http://schemas.microsoft.com/office/drawing/2014/main" id="{05F851AC-9FE0-442E-B128-106D8453218C}"/>
              </a:ext>
            </a:extLst>
          </p:cNvPr>
          <p:cNvSpPr>
            <a:spLocks noGrp="1"/>
          </p:cNvSpPr>
          <p:nvPr>
            <p:ph type="ctrTitle"/>
          </p:nvPr>
        </p:nvSpPr>
        <p:spPr>
          <a:xfrm>
            <a:off x="8460506" y="4510473"/>
            <a:ext cx="1681948" cy="571635"/>
          </a:xfrm>
        </p:spPr>
        <p:txBody>
          <a:bodyPr/>
          <a:lstStyle/>
          <a:p>
            <a:r>
              <a:rPr lang="en-US" altLang="zh-CN" dirty="0"/>
              <a:t>Thanks</a:t>
            </a:r>
            <a:endParaRPr lang="zh-CN" altLang="en-US" sz="2400" b="0" dirty="0"/>
          </a:p>
        </p:txBody>
      </p:sp>
      <p:sp>
        <p:nvSpPr>
          <p:cNvPr id="17" name="标题 17">
            <a:extLst>
              <a:ext uri="{FF2B5EF4-FFF2-40B4-BE49-F238E27FC236}">
                <a16:creationId xmlns:a16="http://schemas.microsoft.com/office/drawing/2014/main" id="{61D69679-833E-41C2-A8BD-54C07FFF3A07}"/>
              </a:ext>
            </a:extLst>
          </p:cNvPr>
          <p:cNvSpPr txBox="1">
            <a:spLocks/>
          </p:cNvSpPr>
          <p:nvPr/>
        </p:nvSpPr>
        <p:spPr>
          <a:xfrm>
            <a:off x="3000374" y="2321169"/>
            <a:ext cx="8520113" cy="1107801"/>
          </a:xfrm>
          <a:prstGeom prst="rect">
            <a:avLst/>
          </a:prstGeom>
        </p:spPr>
        <p:txBody>
          <a:bodyPr vert="horz" lIns="91440" tIns="45720" rIns="91440" bIns="45720" rtlCol="0" anchor="b">
            <a:normAutofit/>
          </a:bodyPr>
          <a:lstStyle>
            <a:lvl1pPr marL="0" indent="0" algn="l" defTabSz="914354" rtl="0" eaLnBrk="1" latinLnBrk="0" hangingPunct="1">
              <a:lnSpc>
                <a:spcPct val="90000"/>
              </a:lnSpc>
              <a:spcBef>
                <a:spcPct val="0"/>
              </a:spcBef>
              <a:buFont typeface="Arial" panose="020B0604020202020204" pitchFamily="34" charset="0"/>
              <a:buNone/>
              <a:defRPr sz="3200" b="1" kern="1200">
                <a:solidFill>
                  <a:schemeClr val="tx1"/>
                </a:solidFill>
                <a:latin typeface="+mj-lt"/>
                <a:ea typeface="+mj-ea"/>
                <a:cs typeface="+mj-cs"/>
              </a:defRPr>
            </a:lvl1pPr>
          </a:lstStyle>
          <a:p>
            <a:pPr algn="ctr"/>
            <a:r>
              <a:rPr lang="en-US" altLang="zh-CN" sz="4800" dirty="0"/>
              <a:t>Pre-training on Graphs</a:t>
            </a:r>
            <a:endParaRPr lang="zh-CN" altLang="en-US" sz="4800" dirty="0"/>
          </a:p>
        </p:txBody>
      </p:sp>
    </p:spTree>
    <p:extLst>
      <p:ext uri="{BB962C8B-B14F-4D97-AF65-F5344CB8AC3E}">
        <p14:creationId xmlns:p14="http://schemas.microsoft.com/office/powerpoint/2010/main" val="1259043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1  Graph self-supervised learning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D7A176C3-A185-4C65-9974-7E4C285D4839}"/>
              </a:ext>
            </a:extLst>
          </p:cNvPr>
          <p:cNvSpPr txBox="1">
            <a:spLocks/>
          </p:cNvSpPr>
          <p:nvPr/>
        </p:nvSpPr>
        <p:spPr>
          <a:xfrm>
            <a:off x="242961" y="1040775"/>
            <a:ext cx="2960433"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altLang="zh-CN" sz="2400" dirty="0"/>
              <a:t>Graph Embedding</a:t>
            </a:r>
            <a:endParaRPr lang="en-US" altLang="zh-CN" sz="2400" dirty="0">
              <a:solidFill>
                <a:schemeClr val="accent5">
                  <a:lumMod val="50000"/>
                </a:schemeClr>
              </a:solidFill>
            </a:endParaRPr>
          </a:p>
        </p:txBody>
      </p:sp>
      <p:sp>
        <p:nvSpPr>
          <p:cNvPr id="7" name="矩形 6">
            <a:extLst>
              <a:ext uri="{FF2B5EF4-FFF2-40B4-BE49-F238E27FC236}">
                <a16:creationId xmlns:a16="http://schemas.microsoft.com/office/drawing/2014/main" id="{4F7487E4-6A68-4A77-92E2-ECC96B342329}"/>
              </a:ext>
            </a:extLst>
          </p:cNvPr>
          <p:cNvSpPr/>
          <p:nvPr/>
        </p:nvSpPr>
        <p:spPr>
          <a:xfrm>
            <a:off x="350421" y="1782484"/>
            <a:ext cx="5745579"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t>Embed each node of a graph into a low-dimensional vector space</a:t>
            </a:r>
          </a:p>
          <a:p>
            <a:pPr marL="285750" indent="-285750">
              <a:lnSpc>
                <a:spcPct val="150000"/>
              </a:lnSpc>
              <a:buFont typeface="Wingdings" panose="05000000000000000000" pitchFamily="2" charset="2"/>
              <a:buChar char="Ø"/>
            </a:pPr>
            <a:r>
              <a:rPr lang="en-US" altLang="zh-CN" dirty="0"/>
              <a:t>Shallow models: </a:t>
            </a:r>
            <a:r>
              <a:rPr lang="en-US" altLang="zh-CN" dirty="0" err="1"/>
              <a:t>Deepwalk</a:t>
            </a:r>
            <a:r>
              <a:rPr lang="en-US" altLang="zh-CN" dirty="0"/>
              <a:t>, LINE, Node2vec</a:t>
            </a:r>
          </a:p>
          <a:p>
            <a:pPr marL="285750" indent="-285750">
              <a:lnSpc>
                <a:spcPct val="150000"/>
              </a:lnSpc>
              <a:buFont typeface="Wingdings" panose="05000000000000000000" pitchFamily="2" charset="2"/>
              <a:buChar char="Ø"/>
            </a:pPr>
            <a:r>
              <a:rPr lang="en-US" altLang="zh-CN" dirty="0"/>
              <a:t>Deep models: GCN, GAT, </a:t>
            </a:r>
            <a:r>
              <a:rPr lang="en-US" altLang="zh-CN" dirty="0" err="1"/>
              <a:t>GraphSage</a:t>
            </a:r>
            <a:endParaRPr lang="zh-CN" altLang="en-US" dirty="0"/>
          </a:p>
        </p:txBody>
      </p:sp>
      <p:sp>
        <p:nvSpPr>
          <p:cNvPr id="16" name="标题 1">
            <a:extLst>
              <a:ext uri="{FF2B5EF4-FFF2-40B4-BE49-F238E27FC236}">
                <a16:creationId xmlns:a16="http://schemas.microsoft.com/office/drawing/2014/main" id="{8E32F7A4-EEF1-4295-84DF-3364EFA2161E}"/>
              </a:ext>
            </a:extLst>
          </p:cNvPr>
          <p:cNvSpPr txBox="1">
            <a:spLocks/>
          </p:cNvSpPr>
          <p:nvPr/>
        </p:nvSpPr>
        <p:spPr>
          <a:xfrm>
            <a:off x="6786636" y="1040775"/>
            <a:ext cx="3633714"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altLang="zh-CN" sz="2400" dirty="0"/>
              <a:t>Problems &amp; Challenges</a:t>
            </a:r>
          </a:p>
        </p:txBody>
      </p:sp>
      <p:sp>
        <p:nvSpPr>
          <p:cNvPr id="9" name="矩形 8">
            <a:extLst>
              <a:ext uri="{FF2B5EF4-FFF2-40B4-BE49-F238E27FC236}">
                <a16:creationId xmlns:a16="http://schemas.microsoft.com/office/drawing/2014/main" id="{187513BE-B2E6-46DB-8FCF-06151A046DF5}"/>
              </a:ext>
            </a:extLst>
          </p:cNvPr>
          <p:cNvSpPr/>
          <p:nvPr/>
        </p:nvSpPr>
        <p:spPr>
          <a:xfrm>
            <a:off x="6786636" y="1801394"/>
            <a:ext cx="5457825"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t>Usually </a:t>
            </a:r>
            <a:r>
              <a:rPr lang="en-US" altLang="zh-CN" b="1" dirty="0">
                <a:solidFill>
                  <a:srgbClr val="FF0000"/>
                </a:solidFill>
              </a:rPr>
              <a:t>expensive</a:t>
            </a:r>
            <a:r>
              <a:rPr lang="en-US" altLang="zh-CN" dirty="0"/>
              <a:t> and even </a:t>
            </a:r>
            <a:r>
              <a:rPr lang="en-US" altLang="zh-CN" b="1" dirty="0">
                <a:solidFill>
                  <a:srgbClr val="FF0000"/>
                </a:solidFill>
              </a:rPr>
              <a:t>infeasible</a:t>
            </a:r>
            <a:r>
              <a:rPr lang="en-US" altLang="zh-CN" dirty="0"/>
              <a:t> to access sufficient labeled data</a:t>
            </a:r>
          </a:p>
          <a:p>
            <a:pPr marL="285750" indent="-285750">
              <a:lnSpc>
                <a:spcPct val="150000"/>
              </a:lnSpc>
              <a:buFont typeface="Wingdings" panose="05000000000000000000" pitchFamily="2" charset="2"/>
              <a:buChar char="Ø"/>
            </a:pPr>
            <a:r>
              <a:rPr lang="en-US" altLang="zh-CN" dirty="0"/>
              <a:t>Sometimes need to handle </a:t>
            </a:r>
            <a:r>
              <a:rPr lang="en-US" altLang="zh-CN" b="1" dirty="0">
                <a:solidFill>
                  <a:srgbClr val="FF0000"/>
                </a:solidFill>
              </a:rPr>
              <a:t>out-of-distribution</a:t>
            </a:r>
            <a:r>
              <a:rPr lang="en-US" altLang="zh-CN" dirty="0"/>
              <a:t> predictions</a:t>
            </a:r>
            <a:endParaRPr lang="zh-CN" altLang="en-US" dirty="0"/>
          </a:p>
        </p:txBody>
      </p:sp>
      <p:pic>
        <p:nvPicPr>
          <p:cNvPr id="17" name="图片 16">
            <a:extLst>
              <a:ext uri="{FF2B5EF4-FFF2-40B4-BE49-F238E27FC236}">
                <a16:creationId xmlns:a16="http://schemas.microsoft.com/office/drawing/2014/main" id="{7F4DD1B2-F4BB-4E24-B976-D363318C922C}"/>
              </a:ext>
            </a:extLst>
          </p:cNvPr>
          <p:cNvPicPr>
            <a:picLocks noChangeAspect="1"/>
          </p:cNvPicPr>
          <p:nvPr/>
        </p:nvPicPr>
        <p:blipFill>
          <a:blip r:embed="rId3"/>
          <a:stretch>
            <a:fillRect/>
          </a:stretch>
        </p:blipFill>
        <p:spPr>
          <a:xfrm>
            <a:off x="70" y="4382487"/>
            <a:ext cx="3025402" cy="1752752"/>
          </a:xfrm>
          <a:prstGeom prst="rect">
            <a:avLst/>
          </a:prstGeom>
        </p:spPr>
      </p:pic>
      <p:pic>
        <p:nvPicPr>
          <p:cNvPr id="18" name="图片 17">
            <a:extLst>
              <a:ext uri="{FF2B5EF4-FFF2-40B4-BE49-F238E27FC236}">
                <a16:creationId xmlns:a16="http://schemas.microsoft.com/office/drawing/2014/main" id="{E22AD16C-6693-4BAC-832F-8F3E0627CF40}"/>
              </a:ext>
            </a:extLst>
          </p:cNvPr>
          <p:cNvPicPr>
            <a:picLocks noChangeAspect="1"/>
          </p:cNvPicPr>
          <p:nvPr/>
        </p:nvPicPr>
        <p:blipFill>
          <a:blip r:embed="rId4"/>
          <a:stretch>
            <a:fillRect/>
          </a:stretch>
        </p:blipFill>
        <p:spPr>
          <a:xfrm>
            <a:off x="2920697" y="4531090"/>
            <a:ext cx="1280271" cy="1211685"/>
          </a:xfrm>
          <a:prstGeom prst="rect">
            <a:avLst/>
          </a:prstGeom>
        </p:spPr>
      </p:pic>
      <p:pic>
        <p:nvPicPr>
          <p:cNvPr id="19" name="图片 18">
            <a:extLst>
              <a:ext uri="{FF2B5EF4-FFF2-40B4-BE49-F238E27FC236}">
                <a16:creationId xmlns:a16="http://schemas.microsoft.com/office/drawing/2014/main" id="{00ADA76C-947A-49F9-B9CC-BD1758A69CC2}"/>
              </a:ext>
            </a:extLst>
          </p:cNvPr>
          <p:cNvPicPr>
            <a:picLocks noChangeAspect="1"/>
          </p:cNvPicPr>
          <p:nvPr/>
        </p:nvPicPr>
        <p:blipFill>
          <a:blip r:embed="rId5"/>
          <a:stretch>
            <a:fillRect/>
          </a:stretch>
        </p:blipFill>
        <p:spPr>
          <a:xfrm>
            <a:off x="4149888" y="4260557"/>
            <a:ext cx="2636748" cy="1996613"/>
          </a:xfrm>
          <a:prstGeom prst="rect">
            <a:avLst/>
          </a:prstGeom>
        </p:spPr>
      </p:pic>
      <p:pic>
        <p:nvPicPr>
          <p:cNvPr id="22" name="图片 21">
            <a:extLst>
              <a:ext uri="{FF2B5EF4-FFF2-40B4-BE49-F238E27FC236}">
                <a16:creationId xmlns:a16="http://schemas.microsoft.com/office/drawing/2014/main" id="{BBACFC74-81C5-46F2-AE68-381C5A129068}"/>
              </a:ext>
            </a:extLst>
          </p:cNvPr>
          <p:cNvPicPr>
            <a:picLocks noChangeAspect="1"/>
          </p:cNvPicPr>
          <p:nvPr/>
        </p:nvPicPr>
        <p:blipFill>
          <a:blip r:embed="rId6"/>
          <a:stretch>
            <a:fillRect/>
          </a:stretch>
        </p:blipFill>
        <p:spPr>
          <a:xfrm>
            <a:off x="7121595" y="4161465"/>
            <a:ext cx="2082137" cy="1393471"/>
          </a:xfrm>
          <a:prstGeom prst="rect">
            <a:avLst/>
          </a:prstGeom>
        </p:spPr>
      </p:pic>
      <p:pic>
        <p:nvPicPr>
          <p:cNvPr id="23" name="图片 22">
            <a:extLst>
              <a:ext uri="{FF2B5EF4-FFF2-40B4-BE49-F238E27FC236}">
                <a16:creationId xmlns:a16="http://schemas.microsoft.com/office/drawing/2014/main" id="{BB2F25DA-FB88-412D-ACE6-266831B15973}"/>
              </a:ext>
            </a:extLst>
          </p:cNvPr>
          <p:cNvPicPr>
            <a:picLocks noChangeAspect="1"/>
          </p:cNvPicPr>
          <p:nvPr/>
        </p:nvPicPr>
        <p:blipFill>
          <a:blip r:embed="rId7"/>
          <a:stretch>
            <a:fillRect/>
          </a:stretch>
        </p:blipFill>
        <p:spPr>
          <a:xfrm>
            <a:off x="9674676" y="4157191"/>
            <a:ext cx="2123385" cy="1393471"/>
          </a:xfrm>
          <a:prstGeom prst="rect">
            <a:avLst/>
          </a:prstGeom>
        </p:spPr>
      </p:pic>
      <p:sp>
        <p:nvSpPr>
          <p:cNvPr id="24" name="iŝľïďè">
            <a:extLst>
              <a:ext uri="{FF2B5EF4-FFF2-40B4-BE49-F238E27FC236}">
                <a16:creationId xmlns:a16="http://schemas.microsoft.com/office/drawing/2014/main" id="{4CEBA4C5-D751-4B28-8929-DF5FFFEAA2E3}"/>
              </a:ext>
            </a:extLst>
          </p:cNvPr>
          <p:cNvSpPr txBox="1"/>
          <p:nvPr/>
        </p:nvSpPr>
        <p:spPr>
          <a:xfrm>
            <a:off x="7392053" y="5770440"/>
            <a:ext cx="1556467" cy="370014"/>
          </a:xfrm>
          <a:prstGeom prst="rect">
            <a:avLst/>
          </a:prstGeom>
        </p:spPr>
        <p:txBody>
          <a:bodyPr wrap="none" anchor="ctr">
            <a:normAutofit/>
          </a:bodyPr>
          <a:lstStyle/>
          <a:p>
            <a:pPr algn="ctr"/>
            <a:r>
              <a:rPr lang="en-US" altLang="zh-CN" b="1" dirty="0">
                <a:solidFill>
                  <a:schemeClr val="accent1">
                    <a:lumMod val="75000"/>
                  </a:schemeClr>
                </a:solidFill>
              </a:rPr>
              <a:t>Labeled Data</a:t>
            </a:r>
            <a:endParaRPr lang="zh-CN" altLang="en-US" b="1" dirty="0">
              <a:solidFill>
                <a:schemeClr val="accent1">
                  <a:lumMod val="75000"/>
                </a:schemeClr>
              </a:solidFill>
            </a:endParaRPr>
          </a:p>
        </p:txBody>
      </p:sp>
      <p:sp>
        <p:nvSpPr>
          <p:cNvPr id="25" name="iŝľïďè">
            <a:extLst>
              <a:ext uri="{FF2B5EF4-FFF2-40B4-BE49-F238E27FC236}">
                <a16:creationId xmlns:a16="http://schemas.microsoft.com/office/drawing/2014/main" id="{E63FCD2F-EC41-40F8-88EC-AD193D5AF395}"/>
              </a:ext>
            </a:extLst>
          </p:cNvPr>
          <p:cNvSpPr txBox="1"/>
          <p:nvPr/>
        </p:nvSpPr>
        <p:spPr>
          <a:xfrm>
            <a:off x="7392053" y="6217122"/>
            <a:ext cx="1556467" cy="370014"/>
          </a:xfrm>
          <a:prstGeom prst="rect">
            <a:avLst/>
          </a:prstGeom>
        </p:spPr>
        <p:txBody>
          <a:bodyPr wrap="none" anchor="ctr">
            <a:normAutofit/>
          </a:bodyPr>
          <a:lstStyle/>
          <a:p>
            <a:pPr algn="ctr"/>
            <a:r>
              <a:rPr lang="en-US" altLang="zh-CN" b="1" dirty="0"/>
              <a:t>Expensive &amp; Scarce</a:t>
            </a:r>
            <a:endParaRPr lang="zh-CN" altLang="en-US" b="1" dirty="0"/>
          </a:p>
        </p:txBody>
      </p:sp>
      <p:sp>
        <p:nvSpPr>
          <p:cNvPr id="26" name="iŝľïďè">
            <a:extLst>
              <a:ext uri="{FF2B5EF4-FFF2-40B4-BE49-F238E27FC236}">
                <a16:creationId xmlns:a16="http://schemas.microsoft.com/office/drawing/2014/main" id="{F786BFD1-8B37-49EA-97F0-B79A9362C25F}"/>
              </a:ext>
            </a:extLst>
          </p:cNvPr>
          <p:cNvSpPr txBox="1"/>
          <p:nvPr/>
        </p:nvSpPr>
        <p:spPr>
          <a:xfrm>
            <a:off x="9983915" y="5775213"/>
            <a:ext cx="1556467" cy="370014"/>
          </a:xfrm>
          <a:prstGeom prst="rect">
            <a:avLst/>
          </a:prstGeom>
        </p:spPr>
        <p:txBody>
          <a:bodyPr wrap="none" anchor="ctr">
            <a:normAutofit/>
          </a:bodyPr>
          <a:lstStyle/>
          <a:p>
            <a:pPr algn="ctr"/>
            <a:r>
              <a:rPr lang="en-US" altLang="zh-CN" b="1" dirty="0">
                <a:solidFill>
                  <a:schemeClr val="accent1">
                    <a:lumMod val="75000"/>
                  </a:schemeClr>
                </a:solidFill>
              </a:rPr>
              <a:t>Unlabeled Data</a:t>
            </a:r>
            <a:endParaRPr lang="zh-CN" altLang="en-US" b="1" dirty="0">
              <a:solidFill>
                <a:schemeClr val="accent1">
                  <a:lumMod val="75000"/>
                </a:schemeClr>
              </a:solidFill>
            </a:endParaRPr>
          </a:p>
        </p:txBody>
      </p:sp>
      <p:sp>
        <p:nvSpPr>
          <p:cNvPr id="27" name="iŝľïďè">
            <a:extLst>
              <a:ext uri="{FF2B5EF4-FFF2-40B4-BE49-F238E27FC236}">
                <a16:creationId xmlns:a16="http://schemas.microsoft.com/office/drawing/2014/main" id="{D45B4EB5-6A05-47C9-BD2D-9331C35FA9FF}"/>
              </a:ext>
            </a:extLst>
          </p:cNvPr>
          <p:cNvSpPr txBox="1"/>
          <p:nvPr/>
        </p:nvSpPr>
        <p:spPr>
          <a:xfrm>
            <a:off x="9983915" y="6221895"/>
            <a:ext cx="1556467" cy="370014"/>
          </a:xfrm>
          <a:prstGeom prst="rect">
            <a:avLst/>
          </a:prstGeom>
        </p:spPr>
        <p:txBody>
          <a:bodyPr wrap="none" anchor="ctr">
            <a:normAutofit/>
          </a:bodyPr>
          <a:lstStyle/>
          <a:p>
            <a:pPr algn="ctr"/>
            <a:r>
              <a:rPr lang="en-US" altLang="zh-CN" b="1" dirty="0"/>
              <a:t>Accessible &amp; Abundant</a:t>
            </a:r>
            <a:endParaRPr lang="zh-CN" altLang="en-US" b="1" dirty="0"/>
          </a:p>
        </p:txBody>
      </p:sp>
    </p:spTree>
    <p:extLst>
      <p:ext uri="{BB962C8B-B14F-4D97-AF65-F5344CB8AC3E}">
        <p14:creationId xmlns:p14="http://schemas.microsoft.com/office/powerpoint/2010/main" val="1981716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00150"/>
            <a:ext cx="3020273" cy="370014"/>
          </a:xfrm>
          <a:prstGeom prst="rect">
            <a:avLst/>
          </a:prstGeom>
        </p:spPr>
        <p:txBody>
          <a:bodyPr wrap="none" anchor="ctr">
            <a:normAutofit/>
          </a:bodyPr>
          <a:lstStyle/>
          <a:p>
            <a:r>
              <a:rPr lang="en-US" altLang="zh-CN" b="1" dirty="0"/>
              <a:t>Challenges &amp; Motivations:</a:t>
            </a:r>
            <a:endParaRPr lang="zh-CN" altLang="en-US" b="1" dirty="0"/>
          </a:p>
        </p:txBody>
      </p:sp>
      <p:sp>
        <p:nvSpPr>
          <p:cNvPr id="84" name="矩形 83">
            <a:extLst>
              <a:ext uri="{FF2B5EF4-FFF2-40B4-BE49-F238E27FC236}">
                <a16:creationId xmlns:a16="http://schemas.microsoft.com/office/drawing/2014/main" id="{2A600CE2-205B-4C6A-B522-A16E86C774CB}"/>
              </a:ext>
            </a:extLst>
          </p:cNvPr>
          <p:cNvSpPr/>
          <p:nvPr/>
        </p:nvSpPr>
        <p:spPr>
          <a:xfrm>
            <a:off x="439023" y="1951693"/>
            <a:ext cx="10831232" cy="1287532"/>
          </a:xfrm>
          <a:prstGeom prst="rect">
            <a:avLst/>
          </a:prstGeom>
        </p:spPr>
        <p:txBody>
          <a:bodyPr wrap="square">
            <a:spAutoFit/>
          </a:bodyPr>
          <a:lstStyle/>
          <a:p>
            <a:pPr marL="342900" indent="-342900">
              <a:lnSpc>
                <a:spcPct val="150000"/>
              </a:lnSpc>
              <a:buFont typeface="+mj-lt"/>
              <a:buAutoNum type="arabicPeriod"/>
            </a:pPr>
            <a:r>
              <a:rPr lang="en-US" altLang="zh-CN" dirty="0"/>
              <a:t>Could GCNs </a:t>
            </a:r>
            <a:r>
              <a:rPr lang="en-US" altLang="zh-CN" b="1" dirty="0"/>
              <a:t>benefit from </a:t>
            </a:r>
            <a:r>
              <a:rPr lang="en-US" altLang="zh-CN" b="1" dirty="0">
                <a:solidFill>
                  <a:srgbClr val="FF0000"/>
                </a:solidFill>
              </a:rPr>
              <a:t>self-supervised learning </a:t>
            </a:r>
            <a:r>
              <a:rPr lang="en-US" altLang="zh-CN" dirty="0"/>
              <a:t>in their classification performance? How to incorporate self-supervision in GCNs to maximize the gain?</a:t>
            </a:r>
          </a:p>
          <a:p>
            <a:pPr marL="342900" indent="-342900">
              <a:lnSpc>
                <a:spcPct val="150000"/>
              </a:lnSpc>
              <a:buFont typeface="+mj-lt"/>
              <a:buAutoNum type="arabicPeriod"/>
            </a:pPr>
            <a:r>
              <a:rPr lang="en-US" altLang="zh-CN" dirty="0"/>
              <a:t>What are the useful self-supervised </a:t>
            </a:r>
            <a:r>
              <a:rPr lang="en-US" altLang="zh-CN" b="1" dirty="0">
                <a:solidFill>
                  <a:srgbClr val="FF0000"/>
                </a:solidFill>
              </a:rPr>
              <a:t>pretext tasks </a:t>
            </a:r>
            <a:r>
              <a:rPr lang="en-US" altLang="zh-CN" dirty="0"/>
              <a:t>for GCNs?</a:t>
            </a:r>
          </a:p>
        </p:txBody>
      </p:sp>
      <p:sp>
        <p:nvSpPr>
          <p:cNvPr id="85" name="iŝľïďè">
            <a:extLst>
              <a:ext uri="{FF2B5EF4-FFF2-40B4-BE49-F238E27FC236}">
                <a16:creationId xmlns:a16="http://schemas.microsoft.com/office/drawing/2014/main" id="{B7CD1A48-AB47-4974-AE21-4394B3CE63DF}"/>
              </a:ext>
            </a:extLst>
          </p:cNvPr>
          <p:cNvSpPr txBox="1"/>
          <p:nvPr/>
        </p:nvSpPr>
        <p:spPr>
          <a:xfrm>
            <a:off x="439023" y="3429000"/>
            <a:ext cx="5266452" cy="370014"/>
          </a:xfrm>
          <a:prstGeom prst="rect">
            <a:avLst/>
          </a:prstGeom>
        </p:spPr>
        <p:txBody>
          <a:bodyPr wrap="none" anchor="ctr">
            <a:normAutofit/>
          </a:bodyPr>
          <a:lstStyle/>
          <a:p>
            <a:r>
              <a:rPr lang="en-US" altLang="zh-CN" b="1" dirty="0"/>
              <a:t>Three Schemes: Self-Supervision Meets GCNs</a:t>
            </a:r>
            <a:endParaRPr lang="zh-CN" altLang="en-US" b="1" dirty="0"/>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3369762" y="6279104"/>
            <a:ext cx="8736513"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lvl="0"/>
            <a:r>
              <a:rPr lang="en-US" altLang="zh-CN" sz="1800" dirty="0"/>
              <a:t>When Does Self-Supervision Help Graph Convolutional Networks? </a:t>
            </a:r>
            <a:r>
              <a:rPr lang="en-US" altLang="zh-CN" sz="1800" dirty="0">
                <a:solidFill>
                  <a:schemeClr val="accent5">
                    <a:lumMod val="50000"/>
                  </a:schemeClr>
                </a:solidFill>
              </a:rPr>
              <a:t>(ICML 2020)</a:t>
            </a:r>
            <a:endParaRPr lang="zh-CN" altLang="en-US" sz="1800" dirty="0">
              <a:solidFill>
                <a:schemeClr val="accent5">
                  <a:lumMod val="50000"/>
                </a:schemeClr>
              </a:solidFill>
            </a:endParaRPr>
          </a:p>
        </p:txBody>
      </p:sp>
      <p:sp>
        <p:nvSpPr>
          <p:cNvPr id="11" name="标题 1">
            <a:extLst>
              <a:ext uri="{FF2B5EF4-FFF2-40B4-BE49-F238E27FC236}">
                <a16:creationId xmlns:a16="http://schemas.microsoft.com/office/drawing/2014/main" id="{03C17742-E4B7-4785-8FE1-A21CF6C83FA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Graph as self-supervised signal?</a:t>
            </a:r>
            <a:endParaRPr lang="en-US" altLang="zh-CN" sz="2400" dirty="0">
              <a:solidFill>
                <a:schemeClr val="accent5">
                  <a:lumMod val="50000"/>
                </a:schemeClr>
              </a:solidFill>
            </a:endParaRPr>
          </a:p>
        </p:txBody>
      </p:sp>
      <p:pic>
        <p:nvPicPr>
          <p:cNvPr id="6" name="图片 5">
            <a:extLst>
              <a:ext uri="{FF2B5EF4-FFF2-40B4-BE49-F238E27FC236}">
                <a16:creationId xmlns:a16="http://schemas.microsoft.com/office/drawing/2014/main" id="{8B8B7F2B-5C96-49A4-98E6-185D97F95342}"/>
              </a:ext>
            </a:extLst>
          </p:cNvPr>
          <p:cNvPicPr>
            <a:picLocks noChangeAspect="1"/>
          </p:cNvPicPr>
          <p:nvPr/>
        </p:nvPicPr>
        <p:blipFill>
          <a:blip r:embed="rId3"/>
          <a:stretch>
            <a:fillRect/>
          </a:stretch>
        </p:blipFill>
        <p:spPr>
          <a:xfrm>
            <a:off x="439023" y="3836722"/>
            <a:ext cx="6225237" cy="2382609"/>
          </a:xfrm>
          <a:prstGeom prst="rect">
            <a:avLst/>
          </a:prstGeom>
        </p:spPr>
      </p:pic>
      <p:pic>
        <p:nvPicPr>
          <p:cNvPr id="7" name="图片 6">
            <a:extLst>
              <a:ext uri="{FF2B5EF4-FFF2-40B4-BE49-F238E27FC236}">
                <a16:creationId xmlns:a16="http://schemas.microsoft.com/office/drawing/2014/main" id="{013769F6-A5EB-4196-818C-B49FF9407FBD}"/>
              </a:ext>
            </a:extLst>
          </p:cNvPr>
          <p:cNvPicPr>
            <a:picLocks noChangeAspect="1"/>
          </p:cNvPicPr>
          <p:nvPr/>
        </p:nvPicPr>
        <p:blipFill>
          <a:blip r:embed="rId4"/>
          <a:stretch>
            <a:fillRect/>
          </a:stretch>
        </p:blipFill>
        <p:spPr>
          <a:xfrm>
            <a:off x="7041772" y="4211130"/>
            <a:ext cx="4827593" cy="1633792"/>
          </a:xfrm>
          <a:prstGeom prst="rect">
            <a:avLst/>
          </a:prstGeom>
        </p:spPr>
      </p:pic>
      <p:sp>
        <p:nvSpPr>
          <p:cNvPr id="17" name="标题 1">
            <a:extLst>
              <a:ext uri="{FF2B5EF4-FFF2-40B4-BE49-F238E27FC236}">
                <a16:creationId xmlns:a16="http://schemas.microsoft.com/office/drawing/2014/main" id="{C66414E3-E417-4399-862D-A5A28115A2C3}"/>
              </a:ext>
            </a:extLst>
          </p:cNvPr>
          <p:cNvSpPr txBox="1">
            <a:spLocks/>
          </p:cNvSpPr>
          <p:nvPr/>
        </p:nvSpPr>
        <p:spPr>
          <a:xfrm>
            <a:off x="242961" y="107810"/>
            <a:ext cx="4478345" cy="408367"/>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2000">
                <a:solidFill>
                  <a:schemeClr val="accent1"/>
                </a:solidFill>
              </a:rPr>
              <a:t>1  Graph self-supervised learning</a:t>
            </a:r>
            <a:endParaRPr lang="zh-CN" altLang="en-US" sz="2000" dirty="0">
              <a:solidFill>
                <a:schemeClr val="accent1"/>
              </a:solidFill>
            </a:endParaRPr>
          </a:p>
        </p:txBody>
      </p:sp>
    </p:spTree>
    <p:extLst>
      <p:ext uri="{BB962C8B-B14F-4D97-AF65-F5344CB8AC3E}">
        <p14:creationId xmlns:p14="http://schemas.microsoft.com/office/powerpoint/2010/main" val="419035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Pre-training &amp; Fine-tuning</a:t>
            </a:r>
            <a:endParaRPr lang="zh-CN" altLang="en-US"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sp>
        <p:nvSpPr>
          <p:cNvPr id="7" name="文本占位符 2">
            <a:extLst>
              <a:ext uri="{FF2B5EF4-FFF2-40B4-BE49-F238E27FC236}">
                <a16:creationId xmlns:a16="http://schemas.microsoft.com/office/drawing/2014/main" id="{F4A5ED03-B8AF-AA4B-886C-57D4EEDB9E35}"/>
              </a:ext>
            </a:extLst>
          </p:cNvPr>
          <p:cNvSpPr>
            <a:spLocks noGrp="1"/>
          </p:cNvSpPr>
          <p:nvPr>
            <p:ph type="body" idx="1"/>
          </p:nvPr>
        </p:nvSpPr>
        <p:spPr>
          <a:xfrm>
            <a:off x="669924" y="3995475"/>
            <a:ext cx="10850564" cy="1082874"/>
          </a:xfrm>
        </p:spPr>
        <p:txBody>
          <a:bodyPr>
            <a:normAutofit/>
          </a:bodyPr>
          <a:lstStyle/>
          <a:p>
            <a:pPr marL="285750" lvl="0" indent="-285750">
              <a:buFont typeface="Wingdings" panose="05000000000000000000" pitchFamily="2" charset="2"/>
              <a:buChar char="n"/>
            </a:pPr>
            <a:r>
              <a:rPr lang="en-US" altLang="zh-CN" sz="1600" dirty="0"/>
              <a:t>Strategies for Pre-training Graph Neural Networks (ICLR 2020)</a:t>
            </a:r>
          </a:p>
          <a:p>
            <a:pPr marL="285750" lvl="0" indent="-285750">
              <a:buFont typeface="Wingdings" panose="05000000000000000000" pitchFamily="2" charset="2"/>
              <a:buChar char="n"/>
            </a:pPr>
            <a:r>
              <a:rPr lang="en-US" altLang="zh-CN" sz="1600" dirty="0"/>
              <a:t>Learning to Pre-train Graph Neural Networks (AAAI 2021)</a:t>
            </a:r>
            <a:endParaRPr lang="zh-CN" altLang="en-US" sz="1600" dirty="0"/>
          </a:p>
        </p:txBody>
      </p:sp>
    </p:spTree>
    <p:extLst>
      <p:ext uri="{BB962C8B-B14F-4D97-AF65-F5344CB8AC3E}">
        <p14:creationId xmlns:p14="http://schemas.microsoft.com/office/powerpoint/2010/main" val="4279776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46744"/>
            <a:ext cx="3447177" cy="370014"/>
          </a:xfrm>
          <a:prstGeom prst="rect">
            <a:avLst/>
          </a:prstGeom>
        </p:spPr>
        <p:txBody>
          <a:bodyPr wrap="none" anchor="ctr">
            <a:normAutofit/>
          </a:bodyPr>
          <a:lstStyle/>
          <a:p>
            <a:r>
              <a:rPr lang="en-US" altLang="zh-CN" b="1" dirty="0">
                <a:solidFill>
                  <a:schemeClr val="accent5">
                    <a:lumMod val="50000"/>
                  </a:schemeClr>
                </a:solidFill>
              </a:rPr>
              <a:t>Supervised pre-training model:</a:t>
            </a:r>
            <a:endParaRPr lang="zh-CN" altLang="en-US" b="1" dirty="0">
              <a:solidFill>
                <a:schemeClr val="accent5">
                  <a:lumMod val="50000"/>
                </a:schemeClr>
              </a:solidFill>
            </a:endParaRPr>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Development of Pre-training models in CV</a:t>
            </a:r>
            <a:endParaRPr lang="en-US" altLang="zh-CN" sz="2400" dirty="0">
              <a:solidFill>
                <a:schemeClr val="accent5">
                  <a:lumMod val="50000"/>
                </a:schemeClr>
              </a:solidFill>
            </a:endParaRPr>
          </a:p>
        </p:txBody>
      </p:sp>
      <p:sp>
        <p:nvSpPr>
          <p:cNvPr id="6" name="矩形 5">
            <a:extLst>
              <a:ext uri="{FF2B5EF4-FFF2-40B4-BE49-F238E27FC236}">
                <a16:creationId xmlns:a16="http://schemas.microsoft.com/office/drawing/2014/main" id="{848046F3-92A4-4E4B-97B6-C362E18C5BA7}"/>
              </a:ext>
            </a:extLst>
          </p:cNvPr>
          <p:cNvSpPr/>
          <p:nvPr/>
        </p:nvSpPr>
        <p:spPr>
          <a:xfrm>
            <a:off x="439022" y="2006184"/>
            <a:ext cx="10619502" cy="45653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t>Use large-scale </a:t>
            </a:r>
            <a:r>
              <a:rPr lang="en-US" altLang="zh-CN" b="1" dirty="0"/>
              <a:t>labelled</a:t>
            </a:r>
            <a:r>
              <a:rPr lang="en-US" altLang="zh-CN" dirty="0"/>
              <a:t> dataset to pretrain (e.g. ImageNet(CVPR 2009)).</a:t>
            </a:r>
            <a:endParaRPr lang="en-US" altLang="zh-CN" b="1" i="1" dirty="0"/>
          </a:p>
        </p:txBody>
      </p:sp>
      <p:sp>
        <p:nvSpPr>
          <p:cNvPr id="13" name="iŝľïďè">
            <a:extLst>
              <a:ext uri="{FF2B5EF4-FFF2-40B4-BE49-F238E27FC236}">
                <a16:creationId xmlns:a16="http://schemas.microsoft.com/office/drawing/2014/main" id="{BE9DCC3D-DE5E-4B7C-90C9-7967874176DE}"/>
              </a:ext>
            </a:extLst>
          </p:cNvPr>
          <p:cNvSpPr txBox="1"/>
          <p:nvPr/>
        </p:nvSpPr>
        <p:spPr>
          <a:xfrm>
            <a:off x="439022" y="2691697"/>
            <a:ext cx="3447177" cy="370014"/>
          </a:xfrm>
          <a:prstGeom prst="rect">
            <a:avLst/>
          </a:prstGeom>
        </p:spPr>
        <p:txBody>
          <a:bodyPr wrap="none" anchor="ctr">
            <a:normAutofit/>
          </a:bodyPr>
          <a:lstStyle/>
          <a:p>
            <a:r>
              <a:rPr lang="en-US" altLang="zh-CN" b="1" dirty="0">
                <a:solidFill>
                  <a:schemeClr val="accent5">
                    <a:lumMod val="50000"/>
                  </a:schemeClr>
                </a:solidFill>
              </a:rPr>
              <a:t>Self-supervised pre-training Model:</a:t>
            </a:r>
            <a:endParaRPr lang="zh-CN" altLang="en-US" b="1" dirty="0">
              <a:solidFill>
                <a:schemeClr val="accent5">
                  <a:lumMod val="50000"/>
                </a:schemeClr>
              </a:solidFill>
            </a:endParaRPr>
          </a:p>
        </p:txBody>
      </p:sp>
      <p:sp>
        <p:nvSpPr>
          <p:cNvPr id="8" name="矩形 7">
            <a:extLst>
              <a:ext uri="{FF2B5EF4-FFF2-40B4-BE49-F238E27FC236}">
                <a16:creationId xmlns:a16="http://schemas.microsoft.com/office/drawing/2014/main" id="{997906D6-CD6A-43A5-9545-67049ABAC17F}"/>
              </a:ext>
            </a:extLst>
          </p:cNvPr>
          <p:cNvSpPr/>
          <p:nvPr/>
        </p:nvSpPr>
        <p:spPr>
          <a:xfrm>
            <a:off x="439022" y="3183734"/>
            <a:ext cx="8058151"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t>In early stage: Infomax/Deep Infomax(ICLR 2019).</a:t>
            </a:r>
          </a:p>
          <a:p>
            <a:pPr marL="285750" indent="-285750">
              <a:lnSpc>
                <a:spcPct val="150000"/>
              </a:lnSpc>
              <a:buFont typeface="Wingdings" panose="05000000000000000000" pitchFamily="2" charset="2"/>
              <a:buChar char="Ø"/>
            </a:pPr>
            <a:r>
              <a:rPr lang="en-US" altLang="zh-CN" dirty="0"/>
              <a:t>Recent: Contrastive learning method(e.g. </a:t>
            </a:r>
            <a:r>
              <a:rPr lang="en-US" altLang="zh-CN" dirty="0" err="1"/>
              <a:t>Moco</a:t>
            </a:r>
            <a:r>
              <a:rPr lang="en-US" altLang="zh-CN" dirty="0"/>
              <a:t>, CMC, </a:t>
            </a:r>
            <a:r>
              <a:rPr lang="en-US" altLang="zh-CN" dirty="0" err="1"/>
              <a:t>SimCLR</a:t>
            </a:r>
            <a:r>
              <a:rPr lang="en-US" altLang="zh-CN" dirty="0"/>
              <a:t>).</a:t>
            </a:r>
            <a:endParaRPr lang="en-US" altLang="zh-CN" b="1" i="1" dirty="0"/>
          </a:p>
        </p:txBody>
      </p:sp>
      <p:pic>
        <p:nvPicPr>
          <p:cNvPr id="4" name="图片 3">
            <a:extLst>
              <a:ext uri="{FF2B5EF4-FFF2-40B4-BE49-F238E27FC236}">
                <a16:creationId xmlns:a16="http://schemas.microsoft.com/office/drawing/2014/main" id="{B0530E4C-589C-4C25-9721-E10FF75FF444}"/>
              </a:ext>
            </a:extLst>
          </p:cNvPr>
          <p:cNvPicPr>
            <a:picLocks noChangeAspect="1"/>
          </p:cNvPicPr>
          <p:nvPr/>
        </p:nvPicPr>
        <p:blipFill rotWithShape="1">
          <a:blip r:embed="rId3"/>
          <a:srcRect b="17204"/>
          <a:stretch/>
        </p:blipFill>
        <p:spPr>
          <a:xfrm>
            <a:off x="534843" y="4530862"/>
            <a:ext cx="3604614" cy="1799254"/>
          </a:xfrm>
          <a:prstGeom prst="rect">
            <a:avLst/>
          </a:prstGeom>
        </p:spPr>
      </p:pic>
      <p:pic>
        <p:nvPicPr>
          <p:cNvPr id="11" name="图片 10">
            <a:extLst>
              <a:ext uri="{FF2B5EF4-FFF2-40B4-BE49-F238E27FC236}">
                <a16:creationId xmlns:a16="http://schemas.microsoft.com/office/drawing/2014/main" id="{57D98962-63E7-410E-A0EC-EDFC2BA9E7E9}"/>
              </a:ext>
            </a:extLst>
          </p:cNvPr>
          <p:cNvPicPr>
            <a:picLocks noChangeAspect="1"/>
          </p:cNvPicPr>
          <p:nvPr/>
        </p:nvPicPr>
        <p:blipFill>
          <a:blip r:embed="rId4"/>
          <a:stretch>
            <a:fillRect/>
          </a:stretch>
        </p:blipFill>
        <p:spPr>
          <a:xfrm>
            <a:off x="4481803" y="4271097"/>
            <a:ext cx="2556572" cy="2059019"/>
          </a:xfrm>
          <a:prstGeom prst="rect">
            <a:avLst/>
          </a:prstGeom>
        </p:spPr>
      </p:pic>
      <p:sp>
        <p:nvSpPr>
          <p:cNvPr id="12" name="iŝľïďè">
            <a:extLst>
              <a:ext uri="{FF2B5EF4-FFF2-40B4-BE49-F238E27FC236}">
                <a16:creationId xmlns:a16="http://schemas.microsoft.com/office/drawing/2014/main" id="{8E69C779-2576-4263-BC2B-AD945ABC1E90}"/>
              </a:ext>
            </a:extLst>
          </p:cNvPr>
          <p:cNvSpPr txBox="1"/>
          <p:nvPr/>
        </p:nvSpPr>
        <p:spPr>
          <a:xfrm>
            <a:off x="4036500" y="6371596"/>
            <a:ext cx="3447177" cy="370014"/>
          </a:xfrm>
          <a:prstGeom prst="rect">
            <a:avLst/>
          </a:prstGeom>
        </p:spPr>
        <p:txBody>
          <a:bodyPr wrap="none" anchor="ctr">
            <a:normAutofit/>
          </a:bodyPr>
          <a:lstStyle/>
          <a:p>
            <a:pPr algn="ctr"/>
            <a:r>
              <a:rPr lang="es-ES" altLang="zh-CN" b="1" dirty="0"/>
              <a:t>Moco(He et. al. CVPR2020)</a:t>
            </a:r>
            <a:endParaRPr lang="zh-CN" altLang="en-US" b="1" dirty="0"/>
          </a:p>
        </p:txBody>
      </p:sp>
      <p:sp>
        <p:nvSpPr>
          <p:cNvPr id="14" name="iŝľïďè">
            <a:extLst>
              <a:ext uri="{FF2B5EF4-FFF2-40B4-BE49-F238E27FC236}">
                <a16:creationId xmlns:a16="http://schemas.microsoft.com/office/drawing/2014/main" id="{4CB686B3-6FA2-4009-9107-563427FBA33B}"/>
              </a:ext>
            </a:extLst>
          </p:cNvPr>
          <p:cNvSpPr txBox="1"/>
          <p:nvPr/>
        </p:nvSpPr>
        <p:spPr>
          <a:xfrm>
            <a:off x="435486" y="6361515"/>
            <a:ext cx="3447177" cy="370014"/>
          </a:xfrm>
          <a:prstGeom prst="rect">
            <a:avLst/>
          </a:prstGeom>
        </p:spPr>
        <p:txBody>
          <a:bodyPr wrap="none" anchor="ctr">
            <a:normAutofit/>
          </a:bodyPr>
          <a:lstStyle/>
          <a:p>
            <a:pPr algn="ctr"/>
            <a:r>
              <a:rPr lang="es-ES" altLang="zh-CN" b="1" dirty="0"/>
              <a:t>CMC(Kipf et. al. ICLR 2020)</a:t>
            </a:r>
            <a:endParaRPr lang="zh-CN" altLang="en-US" b="1" dirty="0"/>
          </a:p>
        </p:txBody>
      </p:sp>
      <p:pic>
        <p:nvPicPr>
          <p:cNvPr id="5" name="图片 4">
            <a:extLst>
              <a:ext uri="{FF2B5EF4-FFF2-40B4-BE49-F238E27FC236}">
                <a16:creationId xmlns:a16="http://schemas.microsoft.com/office/drawing/2014/main" id="{958CAAA9-5142-4A03-854F-1878612BD0BD}"/>
              </a:ext>
            </a:extLst>
          </p:cNvPr>
          <p:cNvPicPr>
            <a:picLocks noChangeAspect="1"/>
          </p:cNvPicPr>
          <p:nvPr/>
        </p:nvPicPr>
        <p:blipFill>
          <a:blip r:embed="rId5"/>
          <a:stretch>
            <a:fillRect/>
          </a:stretch>
        </p:blipFill>
        <p:spPr>
          <a:xfrm>
            <a:off x="7558325" y="4374843"/>
            <a:ext cx="4490656" cy="1996753"/>
          </a:xfrm>
          <a:prstGeom prst="rect">
            <a:avLst/>
          </a:prstGeom>
        </p:spPr>
      </p:pic>
      <p:sp>
        <p:nvSpPr>
          <p:cNvPr id="15" name="iŝľïďè">
            <a:extLst>
              <a:ext uri="{FF2B5EF4-FFF2-40B4-BE49-F238E27FC236}">
                <a16:creationId xmlns:a16="http://schemas.microsoft.com/office/drawing/2014/main" id="{90A7B5B1-3FA6-413C-A001-7BE3884B22D1}"/>
              </a:ext>
            </a:extLst>
          </p:cNvPr>
          <p:cNvSpPr txBox="1"/>
          <p:nvPr/>
        </p:nvSpPr>
        <p:spPr>
          <a:xfrm>
            <a:off x="8173071" y="6371596"/>
            <a:ext cx="3447177" cy="370014"/>
          </a:xfrm>
          <a:prstGeom prst="rect">
            <a:avLst/>
          </a:prstGeom>
        </p:spPr>
        <p:txBody>
          <a:bodyPr wrap="none" anchor="ctr">
            <a:normAutofit/>
          </a:bodyPr>
          <a:lstStyle/>
          <a:p>
            <a:pPr algn="ctr"/>
            <a:r>
              <a:rPr lang="es-ES" altLang="zh-CN" b="1" dirty="0"/>
              <a:t>SimCLR(Chen et. al. ICML 2020)</a:t>
            </a:r>
            <a:endParaRPr lang="zh-CN" altLang="en-US" b="1" dirty="0"/>
          </a:p>
        </p:txBody>
      </p:sp>
    </p:spTree>
    <p:extLst>
      <p:ext uri="{BB962C8B-B14F-4D97-AF65-F5344CB8AC3E}">
        <p14:creationId xmlns:p14="http://schemas.microsoft.com/office/powerpoint/2010/main" val="1643969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21F2-80CF-4050-878A-83FA05195900}"/>
              </a:ext>
            </a:extLst>
          </p:cNvPr>
          <p:cNvSpPr>
            <a:spLocks noGrp="1"/>
          </p:cNvSpPr>
          <p:nvPr>
            <p:ph type="title"/>
          </p:nvPr>
        </p:nvSpPr>
        <p:spPr>
          <a:xfrm>
            <a:off x="242961" y="107810"/>
            <a:ext cx="4478345" cy="408367"/>
          </a:xfrm>
        </p:spPr>
        <p:txBody>
          <a:bodyPr>
            <a:normAutofit/>
          </a:bodyPr>
          <a:lstStyle/>
          <a:p>
            <a:r>
              <a:rPr lang="en-US" altLang="zh-CN" sz="2000" dirty="0">
                <a:solidFill>
                  <a:schemeClr val="accent1"/>
                </a:solidFill>
              </a:rPr>
              <a:t>2  Pre-training &amp; Fine-tuning</a:t>
            </a:r>
            <a:endParaRPr lang="zh-CN" altLang="en-US" sz="2000" dirty="0">
              <a:solidFill>
                <a:schemeClr val="accent1"/>
              </a:solidFill>
            </a:endParaRPr>
          </a:p>
        </p:txBody>
      </p:sp>
      <p:cxnSp>
        <p:nvCxnSpPr>
          <p:cNvPr id="74" name="直接连接符 73">
            <a:extLst>
              <a:ext uri="{FF2B5EF4-FFF2-40B4-BE49-F238E27FC236}">
                <a16:creationId xmlns:a16="http://schemas.microsoft.com/office/drawing/2014/main" id="{A77E5625-993C-4CB5-B79B-FB31E8AFB1F9}"/>
              </a:ext>
            </a:extLst>
          </p:cNvPr>
          <p:cNvCxnSpPr>
            <a:cxnSpLocks/>
          </p:cNvCxnSpPr>
          <p:nvPr/>
        </p:nvCxnSpPr>
        <p:spPr>
          <a:xfrm flipH="1">
            <a:off x="350421" y="600830"/>
            <a:ext cx="4289131"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sp>
        <p:nvSpPr>
          <p:cNvPr id="82" name="iŝľïďè">
            <a:extLst>
              <a:ext uri="{FF2B5EF4-FFF2-40B4-BE49-F238E27FC236}">
                <a16:creationId xmlns:a16="http://schemas.microsoft.com/office/drawing/2014/main" id="{F82D704D-29D0-45F6-9EFE-F8F1C3058454}"/>
              </a:ext>
            </a:extLst>
          </p:cNvPr>
          <p:cNvSpPr txBox="1"/>
          <p:nvPr/>
        </p:nvSpPr>
        <p:spPr>
          <a:xfrm>
            <a:off x="439023" y="1546744"/>
            <a:ext cx="3447177" cy="370014"/>
          </a:xfrm>
          <a:prstGeom prst="rect">
            <a:avLst/>
          </a:prstGeom>
        </p:spPr>
        <p:txBody>
          <a:bodyPr wrap="none" anchor="ctr">
            <a:normAutofit/>
          </a:bodyPr>
          <a:lstStyle/>
          <a:p>
            <a:r>
              <a:rPr lang="en-US" altLang="zh-CN" b="1" dirty="0"/>
              <a:t>Graph pre-train is a solution:</a:t>
            </a:r>
            <a:endParaRPr lang="zh-CN" altLang="en-US" b="1" dirty="0"/>
          </a:p>
        </p:txBody>
      </p:sp>
      <p:sp>
        <p:nvSpPr>
          <p:cNvPr id="10" name="标题 1">
            <a:extLst>
              <a:ext uri="{FF2B5EF4-FFF2-40B4-BE49-F238E27FC236}">
                <a16:creationId xmlns:a16="http://schemas.microsoft.com/office/drawing/2014/main" id="{D7A176C3-A185-4C65-9974-7E4C285D4839}"/>
              </a:ext>
            </a:extLst>
          </p:cNvPr>
          <p:cNvSpPr txBox="1">
            <a:spLocks/>
          </p:cNvSpPr>
          <p:nvPr/>
        </p:nvSpPr>
        <p:spPr>
          <a:xfrm>
            <a:off x="173292" y="807784"/>
            <a:ext cx="11361091" cy="42346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342900" indent="-342900">
              <a:buFont typeface="Wingdings" panose="05000000000000000000" pitchFamily="2" charset="2"/>
              <a:buChar char="n"/>
            </a:pPr>
            <a:r>
              <a:rPr lang="en-US" altLang="zh-CN" sz="2400" dirty="0"/>
              <a:t>Why Pre-train on graph?</a:t>
            </a:r>
            <a:endParaRPr lang="en-US" altLang="zh-CN" sz="2400" dirty="0">
              <a:solidFill>
                <a:schemeClr val="accent5">
                  <a:lumMod val="50000"/>
                </a:schemeClr>
              </a:solidFill>
            </a:endParaRPr>
          </a:p>
        </p:txBody>
      </p:sp>
      <p:sp>
        <p:nvSpPr>
          <p:cNvPr id="6" name="矩形 5">
            <a:extLst>
              <a:ext uri="{FF2B5EF4-FFF2-40B4-BE49-F238E27FC236}">
                <a16:creationId xmlns:a16="http://schemas.microsoft.com/office/drawing/2014/main" id="{848046F3-92A4-4E4B-97B6-C362E18C5BA7}"/>
              </a:ext>
            </a:extLst>
          </p:cNvPr>
          <p:cNvSpPr/>
          <p:nvPr/>
        </p:nvSpPr>
        <p:spPr>
          <a:xfrm>
            <a:off x="439023" y="2232258"/>
            <a:ext cx="10619502"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t>Pre-trained model can </a:t>
            </a:r>
            <a:r>
              <a:rPr lang="en-US" altLang="zh-CN" b="1" dirty="0">
                <a:solidFill>
                  <a:srgbClr val="FF0000"/>
                </a:solidFill>
              </a:rPr>
              <a:t>quickly adapt </a:t>
            </a:r>
            <a:r>
              <a:rPr lang="en-US" altLang="zh-CN" dirty="0"/>
              <a:t>to different downstream tasks  -&gt;  relieve the out-of-distribution issue</a:t>
            </a:r>
          </a:p>
          <a:p>
            <a:pPr marL="285750" indent="-285750">
              <a:lnSpc>
                <a:spcPct val="150000"/>
              </a:lnSpc>
              <a:buFont typeface="Wingdings" panose="05000000000000000000" pitchFamily="2" charset="2"/>
              <a:buChar char="Ø"/>
            </a:pPr>
            <a:r>
              <a:rPr lang="en-US" altLang="zh-CN" dirty="0"/>
              <a:t>Downstream tasks </a:t>
            </a:r>
            <a:r>
              <a:rPr lang="en-US" altLang="zh-CN" u="sng" dirty="0"/>
              <a:t>no more highly depend on labeled data</a:t>
            </a:r>
            <a:r>
              <a:rPr lang="en-US" altLang="zh-CN" dirty="0"/>
              <a:t>  -&gt;  model </a:t>
            </a:r>
            <a:r>
              <a:rPr lang="en-US" altLang="zh-CN" dirty="0">
                <a:solidFill>
                  <a:srgbClr val="000000"/>
                </a:solidFill>
                <a:latin typeface="Arial" panose="020B0604020202020204" pitchFamily="34" charset="0"/>
                <a:ea typeface="微软雅黑" panose="020B0503020204020204" pitchFamily="34" charset="-122"/>
              </a:rPr>
              <a:t>capture the general semantic knowledge </a:t>
            </a:r>
            <a:r>
              <a:rPr lang="en-US" altLang="zh-CN" dirty="0"/>
              <a:t>on structure or property</a:t>
            </a:r>
            <a:endParaRPr lang="zh-CN" altLang="en-US" dirty="0"/>
          </a:p>
        </p:txBody>
      </p:sp>
      <p:sp>
        <p:nvSpPr>
          <p:cNvPr id="13" name="iŝľïďè">
            <a:extLst>
              <a:ext uri="{FF2B5EF4-FFF2-40B4-BE49-F238E27FC236}">
                <a16:creationId xmlns:a16="http://schemas.microsoft.com/office/drawing/2014/main" id="{BE9DCC3D-DE5E-4B7C-90C9-7967874176DE}"/>
              </a:ext>
            </a:extLst>
          </p:cNvPr>
          <p:cNvSpPr txBox="1"/>
          <p:nvPr/>
        </p:nvSpPr>
        <p:spPr>
          <a:xfrm>
            <a:off x="439023" y="4355563"/>
            <a:ext cx="3447177" cy="370014"/>
          </a:xfrm>
          <a:prstGeom prst="rect">
            <a:avLst/>
          </a:prstGeom>
        </p:spPr>
        <p:txBody>
          <a:bodyPr wrap="none" anchor="ctr">
            <a:normAutofit/>
          </a:bodyPr>
          <a:lstStyle/>
          <a:p>
            <a:r>
              <a:rPr lang="en-US" altLang="zh-CN" b="1" dirty="0"/>
              <a:t>What most existing work do:</a:t>
            </a:r>
            <a:endParaRPr lang="zh-CN" altLang="en-US" b="1" dirty="0"/>
          </a:p>
        </p:txBody>
      </p:sp>
      <p:sp>
        <p:nvSpPr>
          <p:cNvPr id="8" name="矩形 7">
            <a:extLst>
              <a:ext uri="{FF2B5EF4-FFF2-40B4-BE49-F238E27FC236}">
                <a16:creationId xmlns:a16="http://schemas.microsoft.com/office/drawing/2014/main" id="{997906D6-CD6A-43A5-9545-67049ABAC17F}"/>
              </a:ext>
            </a:extLst>
          </p:cNvPr>
          <p:cNvSpPr/>
          <p:nvPr/>
        </p:nvSpPr>
        <p:spPr>
          <a:xfrm>
            <a:off x="514349" y="4936301"/>
            <a:ext cx="8058151"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t>Pre-training graph neural network(SOTA embedding method) is dominate.</a:t>
            </a:r>
          </a:p>
          <a:p>
            <a:pPr marL="285750" indent="-285750">
              <a:lnSpc>
                <a:spcPct val="150000"/>
              </a:lnSpc>
              <a:buFont typeface="Wingdings" panose="05000000000000000000" pitchFamily="2" charset="2"/>
              <a:buChar char="Ø"/>
            </a:pPr>
            <a:r>
              <a:rPr lang="en-US" altLang="zh-CN" dirty="0"/>
              <a:t>Key: Design </a:t>
            </a:r>
            <a:r>
              <a:rPr lang="en-US" altLang="zh-CN" b="1" dirty="0">
                <a:solidFill>
                  <a:srgbClr val="FF0000"/>
                </a:solidFill>
              </a:rPr>
              <a:t>self-supervised tasks</a:t>
            </a:r>
            <a:r>
              <a:rPr lang="en-US" altLang="zh-CN" dirty="0"/>
              <a:t> to utilize sufficient unlabeled data.</a:t>
            </a:r>
            <a:endParaRPr lang="zh-CN" altLang="en-US" dirty="0"/>
          </a:p>
        </p:txBody>
      </p:sp>
    </p:spTree>
    <p:extLst>
      <p:ext uri="{BB962C8B-B14F-4D97-AF65-F5344CB8AC3E}">
        <p14:creationId xmlns:p14="http://schemas.microsoft.com/office/powerpoint/2010/main" val="6276276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4.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5.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1854</TotalTime>
  <Words>6241</Words>
  <Application>Microsoft Office PowerPoint</Application>
  <PresentationFormat>宽屏</PresentationFormat>
  <Paragraphs>505</Paragraphs>
  <Slides>49</Slides>
  <Notes>46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KaiTi</vt:lpstr>
      <vt:lpstr>等线</vt:lpstr>
      <vt:lpstr>宋体</vt:lpstr>
      <vt:lpstr>微软雅黑</vt:lpstr>
      <vt:lpstr>Arial</vt:lpstr>
      <vt:lpstr>Calibri</vt:lpstr>
      <vt:lpstr>Impact</vt:lpstr>
      <vt:lpstr>Wingdings</vt:lpstr>
      <vt:lpstr>主题5</vt:lpstr>
      <vt:lpstr>Pre-training on Graphs</vt:lpstr>
      <vt:lpstr>PowerPoint 演示文稿</vt:lpstr>
      <vt:lpstr>Graph self-supervised learning</vt:lpstr>
      <vt:lpstr>1  Graph self-supervised learning</vt:lpstr>
      <vt:lpstr>1  Graph self-supervised learning</vt:lpstr>
      <vt:lpstr>PowerPoint 演示文稿</vt:lpstr>
      <vt:lpstr>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2  Pre-training &amp; Fine-tuning</vt:lpstr>
      <vt:lpstr>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3  Pretraining on Knowledge Graph</vt:lpstr>
      <vt:lpstr>Summary &amp; Ideas</vt:lpstr>
      <vt:lpstr>4  Summary &amp; Ideas</vt:lpstr>
      <vt:lpstr>4  Summary &amp; Ideas</vt:lpstr>
      <vt:lpstr>4  Summary &amp; Ideas</vt:lpstr>
      <vt:lpstr>4  Summary &amp; Ideas</vt:lpstr>
      <vt:lpstr>4  Summary &amp; Ideas</vt:lpstr>
      <vt:lpstr>Thanks</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彭淼</cp:lastModifiedBy>
  <cp:revision>343</cp:revision>
  <cp:lastPrinted>2018-02-05T16:00:00Z</cp:lastPrinted>
  <dcterms:created xsi:type="dcterms:W3CDTF">2018-02-05T16:00:00Z</dcterms:created>
  <dcterms:modified xsi:type="dcterms:W3CDTF">2021-12-08T10:35:42Z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2018-08-30T08:24:10.9447553Z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